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63.png" ContentType="image/png"/>
  <Override PartName="/ppt/media/image8.png" ContentType="image/png"/>
  <Override PartName="/ppt/media/image62.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60.png" ContentType="image/png"/>
  <Override PartName="/ppt/media/image5.png" ContentType="image/png"/>
  <Override PartName="/ppt/media/image61.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122480"/>
            <a:ext cx="9142920" cy="11063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0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26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280" y="1604520"/>
            <a:ext cx="35326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8720" y="1604520"/>
            <a:ext cx="353268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268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280" y="3682080"/>
            <a:ext cx="353268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8720" y="3682080"/>
            <a:ext cx="35326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0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2920" cy="110635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692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692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08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2920" cy="2386440"/>
          </a:xfrm>
          <a:prstGeom prst="rect">
            <a:avLst/>
          </a:prstGeom>
        </p:spPr>
        <p:txBody>
          <a:bodyPr lIns="0" rIns="0" tIns="0" bIns="0" anchor="ctr"/>
          <a:p>
            <a:r>
              <a:rPr b="0" lang="en-US" sz="1800" spc="-1" strike="noStrike">
                <a:latin typeface="Arial"/>
              </a:rPr>
              <a:t>单</a:t>
            </a:r>
            <a:r>
              <a:rPr b="0" lang="en-US" sz="1800" spc="-1" strike="noStrike">
                <a:latin typeface="Arial"/>
              </a:rPr>
              <a:t>击</a:t>
            </a:r>
            <a:r>
              <a:rPr b="0" lang="en-US" sz="1800" spc="-1" strike="noStrike">
                <a:latin typeface="Arial"/>
              </a:rPr>
              <a:t>鼠</a:t>
            </a:r>
            <a:r>
              <a:rPr b="0" lang="en-US" sz="1800" spc="-1" strike="noStrike">
                <a:latin typeface="Arial"/>
              </a:rPr>
              <a:t>标</a:t>
            </a:r>
            <a:r>
              <a:rPr b="0" lang="en-US" sz="1800" spc="-1" strike="noStrike">
                <a:latin typeface="Arial"/>
              </a:rPr>
              <a:t>编</a:t>
            </a:r>
            <a:r>
              <a:rPr b="0" lang="en-US" sz="1800" spc="-1" strike="noStrike">
                <a:latin typeface="Arial"/>
              </a:rPr>
              <a:t>辑</a:t>
            </a:r>
            <a:r>
              <a:rPr b="0" lang="en-US" sz="1800" spc="-1" strike="noStrike">
                <a:latin typeface="Arial"/>
              </a:rPr>
              <a:t>标</a:t>
            </a:r>
            <a:r>
              <a:rPr b="0" lang="en-US" sz="1800" spc="-1" strike="noStrike">
                <a:latin typeface="Arial"/>
              </a:rPr>
              <a:t>题</a:t>
            </a:r>
            <a:r>
              <a:rPr b="0" lang="en-US" sz="1800" spc="-1" strike="noStrike">
                <a:latin typeface="Arial"/>
              </a:rPr>
              <a:t>文</a:t>
            </a:r>
            <a:r>
              <a:rPr b="0" lang="en-US" sz="1800" spc="-1" strike="noStrike">
                <a:latin typeface="Arial"/>
              </a:rPr>
              <a:t>字</a:t>
            </a:r>
            <a:r>
              <a:rPr b="0" lang="en-US" sz="1800" spc="-1" strike="noStrike">
                <a:latin typeface="Arial"/>
              </a:rPr>
              <a:t>格</a:t>
            </a:r>
            <a:r>
              <a:rPr b="0" lang="en-US" sz="1800" spc="-1" strike="noStrike">
                <a:latin typeface="Arial"/>
              </a:rPr>
              <a:t>式</a:t>
            </a:r>
            <a:endParaRPr b="0" lang="en-US" sz="1800" spc="-1" strike="noStrike">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单击鼠标编辑大纲文字格式</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第二个大纲级</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第三大纲级别</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第四大纲级别</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第五大纲级别</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第六大纲级别</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第七大纲级别</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单击鼠标编辑标题文字格式</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单击鼠标编辑大纲文字格式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第二个大纲级</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第三大纲级别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第四大纲级别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第五大纲级别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第六大纲级别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第七大纲级别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稻壳儿搜索【幻雨工作室】_1" descr=""/>
          <p:cNvPicPr/>
          <p:nvPr/>
        </p:nvPicPr>
        <p:blipFill>
          <a:blip r:embed="rId1"/>
          <a:stretch/>
        </p:blipFill>
        <p:spPr>
          <a:xfrm rot="5400000">
            <a:off x="5553360" y="2040120"/>
            <a:ext cx="220680" cy="394920"/>
          </a:xfrm>
          <a:prstGeom prst="rect">
            <a:avLst/>
          </a:prstGeom>
          <a:ln>
            <a:noFill/>
          </a:ln>
        </p:spPr>
      </p:pic>
      <p:pic>
        <p:nvPicPr>
          <p:cNvPr id="77" name="稻壳儿搜索【幻雨工作室】_2" descr=""/>
          <p:cNvPicPr/>
          <p:nvPr/>
        </p:nvPicPr>
        <p:blipFill>
          <a:blip r:embed="rId2"/>
          <a:stretch/>
        </p:blipFill>
        <p:spPr>
          <a:xfrm rot="5400000">
            <a:off x="5536080" y="1809720"/>
            <a:ext cx="250200" cy="342000"/>
          </a:xfrm>
          <a:prstGeom prst="rect">
            <a:avLst/>
          </a:prstGeom>
          <a:ln>
            <a:noFill/>
          </a:ln>
        </p:spPr>
      </p:pic>
      <p:pic>
        <p:nvPicPr>
          <p:cNvPr id="78" name="稻壳儿搜索【幻雨工作室】_3" descr=""/>
          <p:cNvPicPr/>
          <p:nvPr/>
        </p:nvPicPr>
        <p:blipFill>
          <a:blip r:embed="rId3"/>
          <a:stretch/>
        </p:blipFill>
        <p:spPr>
          <a:xfrm rot="5400000">
            <a:off x="6372000" y="2066400"/>
            <a:ext cx="250200" cy="342000"/>
          </a:xfrm>
          <a:prstGeom prst="rect">
            <a:avLst/>
          </a:prstGeom>
          <a:ln>
            <a:noFill/>
          </a:ln>
        </p:spPr>
      </p:pic>
      <p:pic>
        <p:nvPicPr>
          <p:cNvPr id="79" name="稻壳儿搜索【幻雨工作室】_4" descr=""/>
          <p:cNvPicPr/>
          <p:nvPr/>
        </p:nvPicPr>
        <p:blipFill>
          <a:blip r:embed="rId4"/>
          <a:stretch/>
        </p:blipFill>
        <p:spPr>
          <a:xfrm rot="5400000">
            <a:off x="6378840" y="1811520"/>
            <a:ext cx="250200" cy="342000"/>
          </a:xfrm>
          <a:prstGeom prst="rect">
            <a:avLst/>
          </a:prstGeom>
          <a:ln>
            <a:noFill/>
          </a:ln>
        </p:spPr>
      </p:pic>
      <p:pic>
        <p:nvPicPr>
          <p:cNvPr id="80" name="稻壳儿搜索【幻雨工作室】_5" descr=""/>
          <p:cNvPicPr/>
          <p:nvPr/>
        </p:nvPicPr>
        <p:blipFill>
          <a:blip r:embed="rId5"/>
          <a:stretch/>
        </p:blipFill>
        <p:spPr>
          <a:xfrm rot="5400000">
            <a:off x="5672160" y="1935720"/>
            <a:ext cx="582480" cy="309960"/>
          </a:xfrm>
          <a:prstGeom prst="rect">
            <a:avLst/>
          </a:prstGeom>
          <a:ln>
            <a:noFill/>
          </a:ln>
        </p:spPr>
      </p:pic>
      <p:pic>
        <p:nvPicPr>
          <p:cNvPr id="81" name="稻壳儿搜索【幻雨工作室】_6" descr=""/>
          <p:cNvPicPr/>
          <p:nvPr/>
        </p:nvPicPr>
        <p:blipFill>
          <a:blip r:embed="rId6"/>
          <a:srcRect l="0" t="0" r="75291" b="0"/>
          <a:stretch/>
        </p:blipFill>
        <p:spPr>
          <a:xfrm>
            <a:off x="0" y="0"/>
            <a:ext cx="2785680" cy="6856920"/>
          </a:xfrm>
          <a:prstGeom prst="rect">
            <a:avLst/>
          </a:prstGeom>
          <a:ln>
            <a:noFill/>
          </a:ln>
        </p:spPr>
      </p:pic>
      <p:pic>
        <p:nvPicPr>
          <p:cNvPr id="82" name="稻壳儿搜索【幻雨工作室】_7" descr=""/>
          <p:cNvPicPr/>
          <p:nvPr/>
        </p:nvPicPr>
        <p:blipFill>
          <a:blip r:embed="rId7"/>
          <a:srcRect l="69499" t="0" r="0" b="0"/>
          <a:stretch/>
        </p:blipFill>
        <p:spPr>
          <a:xfrm>
            <a:off x="8751960" y="0"/>
            <a:ext cx="3439080" cy="6856920"/>
          </a:xfrm>
          <a:prstGeom prst="rect">
            <a:avLst/>
          </a:prstGeom>
          <a:ln>
            <a:noFill/>
          </a:ln>
        </p:spPr>
      </p:pic>
      <p:sp>
        <p:nvSpPr>
          <p:cNvPr id="83" name="CustomShape 1"/>
          <p:cNvSpPr/>
          <p:nvPr/>
        </p:nvSpPr>
        <p:spPr>
          <a:xfrm>
            <a:off x="2478960" y="2450520"/>
            <a:ext cx="7236360" cy="912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20582a"/>
                </a:solidFill>
                <a:latin typeface="方正清刻本悦宋简体"/>
                <a:ea typeface="方正清刻本悦宋简体"/>
              </a:rPr>
              <a:t>面向对象设计思想</a:t>
            </a:r>
            <a:endParaRPr b="0" lang="en-US" sz="5400" spc="-1" strike="noStrike">
              <a:latin typeface="Arial"/>
            </a:endParaRPr>
          </a:p>
        </p:txBody>
      </p:sp>
      <p:sp>
        <p:nvSpPr>
          <p:cNvPr id="84" name="CustomShape 2"/>
          <p:cNvSpPr/>
          <p:nvPr/>
        </p:nvSpPr>
        <p:spPr>
          <a:xfrm>
            <a:off x="3048120" y="3372120"/>
            <a:ext cx="6132960" cy="25704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20582a"/>
                </a:solidFill>
                <a:latin typeface="微软雅黑"/>
                <a:ea typeface="微软雅黑"/>
              </a:rPr>
              <a:t>Object-Oriented Design</a:t>
            </a:r>
            <a:endParaRPr b="0" lang="en-US" sz="1100" spc="-1" strike="noStrike">
              <a:latin typeface="Arial"/>
            </a:endParaRPr>
          </a:p>
        </p:txBody>
      </p:sp>
      <p:sp>
        <p:nvSpPr>
          <p:cNvPr id="85" name="CustomShape 3"/>
          <p:cNvSpPr/>
          <p:nvPr/>
        </p:nvSpPr>
        <p:spPr>
          <a:xfrm>
            <a:off x="3720960" y="4750560"/>
            <a:ext cx="4482720" cy="305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404040"/>
                </a:solidFill>
                <a:latin typeface="方正清刻本悦宋简体"/>
                <a:ea typeface="方正清刻本悦宋简体"/>
              </a:rPr>
              <a:t>汇报人：莫一鸣     </a:t>
            </a:r>
            <a:endParaRPr b="0" lang="en-US" sz="2000" spc="-1" strike="noStrike">
              <a:latin typeface="Arial"/>
            </a:endParaRPr>
          </a:p>
        </p:txBody>
      </p:sp>
      <p:sp>
        <p:nvSpPr>
          <p:cNvPr id="86" name="CustomShape 4"/>
          <p:cNvSpPr/>
          <p:nvPr/>
        </p:nvSpPr>
        <p:spPr>
          <a:xfrm>
            <a:off x="3201120" y="3873240"/>
            <a:ext cx="5520600" cy="911880"/>
          </a:xfrm>
          <a:prstGeom prst="rect">
            <a:avLst/>
          </a:prstGeom>
          <a:noFill/>
          <a:ln>
            <a:noFill/>
          </a:ln>
        </p:spPr>
        <p:style>
          <a:lnRef idx="0"/>
          <a:fillRef idx="0"/>
          <a:effectRef idx="0"/>
          <a:fontRef idx="minor"/>
        </p:style>
        <p:txBody>
          <a:bodyPr lIns="90000" rIns="90000" tIns="45000" bIns="45000"/>
          <a:p>
            <a:pPr algn="ctr">
              <a:lnSpc>
                <a:spcPct val="150000"/>
              </a:lnSpc>
            </a:pPr>
            <a:r>
              <a:rPr b="0" lang="en-US" sz="900" spc="-1" strike="noStrike">
                <a:solidFill>
                  <a:srgbClr val="000000"/>
                </a:solidFill>
                <a:latin typeface="微软雅黑"/>
                <a:ea typeface="微软雅黑"/>
              </a:rPr>
              <a:t>基本思想</a:t>
            </a:r>
            <a:endParaRPr b="0" lang="en-US" sz="900" spc="-1" strike="noStrike">
              <a:latin typeface="Arial"/>
            </a:endParaRPr>
          </a:p>
          <a:p>
            <a:pPr algn="ctr">
              <a:lnSpc>
                <a:spcPct val="150000"/>
              </a:lnSpc>
            </a:pPr>
            <a:r>
              <a:rPr b="0" lang="en-US" sz="900" spc="-1" strike="noStrike">
                <a:solidFill>
                  <a:srgbClr val="000000"/>
                </a:solidFill>
                <a:latin typeface="微软雅黑"/>
                <a:ea typeface="微软雅黑"/>
              </a:rPr>
              <a:t>1</a:t>
            </a:r>
            <a:r>
              <a:rPr b="0" lang="en-US" sz="900" spc="-1" strike="noStrike">
                <a:solidFill>
                  <a:srgbClr val="000000"/>
                </a:solidFill>
                <a:latin typeface="微软雅黑"/>
                <a:ea typeface="微软雅黑"/>
              </a:rPr>
              <a:t>、抽象会使复杂的问题更加简单化。</a:t>
            </a:r>
            <a:endParaRPr b="0" lang="en-US" sz="900" spc="-1" strike="noStrike">
              <a:latin typeface="Arial"/>
            </a:endParaRPr>
          </a:p>
          <a:p>
            <a:pPr algn="ctr">
              <a:lnSpc>
                <a:spcPct val="150000"/>
              </a:lnSpc>
            </a:pPr>
            <a:r>
              <a:rPr b="0" lang="en-US" sz="900" spc="-1" strike="noStrike">
                <a:solidFill>
                  <a:srgbClr val="000000"/>
                </a:solidFill>
                <a:latin typeface="微软雅黑"/>
                <a:ea typeface="微软雅黑"/>
              </a:rPr>
              <a:t>2</a:t>
            </a:r>
            <a:r>
              <a:rPr b="0" lang="en-US" sz="900" spc="-1" strike="noStrike">
                <a:solidFill>
                  <a:srgbClr val="000000"/>
                </a:solidFill>
                <a:latin typeface="微软雅黑"/>
                <a:ea typeface="微软雅黑"/>
              </a:rPr>
              <a:t>、从以前面向过程的执行者，变成了张张嘴的指挥者。</a:t>
            </a:r>
            <a:endParaRPr b="0" lang="en-US" sz="900" spc="-1" strike="noStrike">
              <a:latin typeface="Arial"/>
            </a:endParaRPr>
          </a:p>
          <a:p>
            <a:pPr algn="ctr">
              <a:lnSpc>
                <a:spcPct val="150000"/>
              </a:lnSpc>
            </a:pPr>
            <a:r>
              <a:rPr b="0" lang="en-US" sz="900" spc="-1" strike="noStrike">
                <a:solidFill>
                  <a:srgbClr val="000000"/>
                </a:solidFill>
                <a:latin typeface="微软雅黑"/>
                <a:ea typeface="微软雅黑"/>
              </a:rPr>
              <a:t>3</a:t>
            </a:r>
            <a:r>
              <a:rPr b="0" lang="en-US" sz="900" spc="-1" strike="noStrike">
                <a:solidFill>
                  <a:srgbClr val="000000"/>
                </a:solidFill>
                <a:latin typeface="微软雅黑"/>
                <a:ea typeface="微软雅黑"/>
              </a:rPr>
              <a:t>、面向对象更符合人类的思维，面向过程则是机器的思想</a:t>
            </a:r>
            <a:endParaRPr b="0" lang="en-US" sz="900" spc="-1" strike="noStrike">
              <a:latin typeface="Arial"/>
            </a:endParaRPr>
          </a:p>
        </p:txBody>
      </p:sp>
      <p:sp>
        <p:nvSpPr>
          <p:cNvPr id="87" name="CustomShape 5"/>
          <p:cNvSpPr/>
          <p:nvPr/>
        </p:nvSpPr>
        <p:spPr>
          <a:xfrm>
            <a:off x="4473720" y="455760"/>
            <a:ext cx="3950280" cy="1128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20582a"/>
                </a:solidFill>
                <a:latin typeface="方正清刻本悦宋简体"/>
                <a:ea typeface="方正清刻本悦宋简体"/>
              </a:rPr>
              <a:t>AID1906</a:t>
            </a:r>
            <a:r>
              <a:rPr b="0" lang="en-US" sz="5400" spc="-1" strike="noStrike">
                <a:solidFill>
                  <a:srgbClr val="20582a"/>
                </a:solidFill>
                <a:latin typeface="方正清刻本悦宋简体"/>
                <a:ea typeface="方正清刻本悦宋简体"/>
              </a:rPr>
              <a:t>班</a:t>
            </a:r>
            <a:endParaRPr b="0" lang="en-US" sz="5400" spc="-1" strike="noStrike">
              <a:latin typeface="Arial"/>
            </a:endParaRPr>
          </a:p>
        </p:txBody>
      </p:sp>
      <p:pic>
        <p:nvPicPr>
          <p:cNvPr id="88" name="图片 24" descr=""/>
          <p:cNvPicPr/>
          <p:nvPr/>
        </p:nvPicPr>
        <p:blipFill>
          <a:blip r:embed="rId8"/>
          <a:stretch/>
        </p:blipFill>
        <p:spPr>
          <a:xfrm>
            <a:off x="5817960" y="3646800"/>
            <a:ext cx="474480" cy="309960"/>
          </a:xfrm>
          <a:prstGeom prst="rect">
            <a:avLst/>
          </a:prstGeom>
          <a:ln>
            <a:noFill/>
          </a:ln>
        </p:spPr>
      </p:pic>
      <p:pic>
        <p:nvPicPr>
          <p:cNvPr id="89" name="图片 25" descr=""/>
          <p:cNvPicPr/>
          <p:nvPr/>
        </p:nvPicPr>
        <p:blipFill>
          <a:blip r:embed="rId9"/>
          <a:stretch/>
        </p:blipFill>
        <p:spPr>
          <a:xfrm>
            <a:off x="6239520" y="3646800"/>
            <a:ext cx="474480" cy="309960"/>
          </a:xfrm>
          <a:prstGeom prst="rect">
            <a:avLst/>
          </a:prstGeom>
          <a:ln>
            <a:noFill/>
          </a:ln>
        </p:spPr>
      </p:pic>
      <p:pic>
        <p:nvPicPr>
          <p:cNvPr id="90" name="图片 26" descr=""/>
          <p:cNvPicPr/>
          <p:nvPr/>
        </p:nvPicPr>
        <p:blipFill>
          <a:blip r:embed="rId10"/>
          <a:stretch/>
        </p:blipFill>
        <p:spPr>
          <a:xfrm>
            <a:off x="5385600" y="3646800"/>
            <a:ext cx="474480" cy="309960"/>
          </a:xfrm>
          <a:prstGeom prst="rect">
            <a:avLst/>
          </a:prstGeom>
          <a:ln>
            <a:noFill/>
          </a:ln>
        </p:spPr>
      </p:pic>
      <p:pic>
        <p:nvPicPr>
          <p:cNvPr id="91" name="稻壳儿搜索【幻雨工作室】_14" descr=""/>
          <p:cNvPicPr/>
          <p:nvPr/>
        </p:nvPicPr>
        <p:blipFill>
          <a:blip r:embed="rId11"/>
          <a:stretch/>
        </p:blipFill>
        <p:spPr>
          <a:xfrm rot="18900000">
            <a:off x="2217600" y="6247800"/>
            <a:ext cx="1550520" cy="10134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稻壳儿搜索【幻雨工作室】_1" descr=""/>
          <p:cNvPicPr/>
          <p:nvPr/>
        </p:nvPicPr>
        <p:blipFill>
          <a:blip r:embed="rId1"/>
          <a:srcRect l="0" t="0" r="0" b="63886"/>
          <a:stretch/>
        </p:blipFill>
        <p:spPr>
          <a:xfrm>
            <a:off x="0" y="0"/>
            <a:ext cx="1692000" cy="1218240"/>
          </a:xfrm>
          <a:prstGeom prst="rect">
            <a:avLst/>
          </a:prstGeom>
          <a:ln>
            <a:noFill/>
          </a:ln>
        </p:spPr>
      </p:pic>
      <p:pic>
        <p:nvPicPr>
          <p:cNvPr id="194"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195" name="CustomShape 1"/>
          <p:cNvSpPr/>
          <p:nvPr/>
        </p:nvSpPr>
        <p:spPr>
          <a:xfrm>
            <a:off x="7046640" y="3093480"/>
            <a:ext cx="669960" cy="669600"/>
          </a:xfrm>
          <a:custGeom>
            <a:avLst/>
            <a:gdLst/>
            <a:ahLst/>
            <a:rect l="l" t="t" r="r" b="b"/>
            <a:pathLst>
              <a:path w="344460" h="344444">
                <a:moveTo>
                  <a:pt x="225913" y="237096"/>
                </a:moveTo>
                <a:lnTo>
                  <a:pt x="269529" y="237096"/>
                </a:lnTo>
                <a:lnTo>
                  <a:pt x="269529" y="270646"/>
                </a:lnTo>
                <a:lnTo>
                  <a:pt x="225913" y="270646"/>
                </a:lnTo>
                <a:cubicBezTo>
                  <a:pt x="225913" y="270646"/>
                  <a:pt x="225913" y="237096"/>
                  <a:pt x="225913" y="237096"/>
                </a:cubicBezTo>
                <a:close/>
                <a:moveTo>
                  <a:pt x="150981" y="237096"/>
                </a:moveTo>
                <a:lnTo>
                  <a:pt x="193479" y="237096"/>
                </a:lnTo>
                <a:lnTo>
                  <a:pt x="193479" y="270646"/>
                </a:lnTo>
                <a:lnTo>
                  <a:pt x="150981" y="270646"/>
                </a:lnTo>
                <a:cubicBezTo>
                  <a:pt x="150981" y="270646"/>
                  <a:pt x="150981" y="237096"/>
                  <a:pt x="150981" y="237096"/>
                </a:cubicBezTo>
                <a:close/>
                <a:moveTo>
                  <a:pt x="76050" y="237096"/>
                </a:moveTo>
                <a:lnTo>
                  <a:pt x="118548" y="237096"/>
                </a:lnTo>
                <a:lnTo>
                  <a:pt x="118548" y="270646"/>
                </a:lnTo>
                <a:lnTo>
                  <a:pt x="76050" y="270646"/>
                </a:lnTo>
                <a:cubicBezTo>
                  <a:pt x="76050" y="270646"/>
                  <a:pt x="76050" y="237096"/>
                  <a:pt x="76050" y="237096"/>
                </a:cubicBezTo>
                <a:close/>
                <a:moveTo>
                  <a:pt x="225913" y="183414"/>
                </a:moveTo>
                <a:lnTo>
                  <a:pt x="269529" y="183414"/>
                </a:lnTo>
                <a:lnTo>
                  <a:pt x="269529" y="216964"/>
                </a:lnTo>
                <a:lnTo>
                  <a:pt x="225913" y="216964"/>
                </a:lnTo>
                <a:cubicBezTo>
                  <a:pt x="225913" y="216964"/>
                  <a:pt x="225913" y="183414"/>
                  <a:pt x="225913" y="183414"/>
                </a:cubicBezTo>
                <a:close/>
                <a:moveTo>
                  <a:pt x="150981" y="183414"/>
                </a:moveTo>
                <a:lnTo>
                  <a:pt x="193479" y="183414"/>
                </a:lnTo>
                <a:lnTo>
                  <a:pt x="193479" y="216964"/>
                </a:lnTo>
                <a:lnTo>
                  <a:pt x="150981" y="216964"/>
                </a:lnTo>
                <a:cubicBezTo>
                  <a:pt x="150981" y="216964"/>
                  <a:pt x="150981" y="183414"/>
                  <a:pt x="150981" y="183414"/>
                </a:cubicBezTo>
                <a:close/>
                <a:moveTo>
                  <a:pt x="76050" y="183414"/>
                </a:moveTo>
                <a:lnTo>
                  <a:pt x="118548" y="183414"/>
                </a:lnTo>
                <a:lnTo>
                  <a:pt x="118548" y="216964"/>
                </a:lnTo>
                <a:lnTo>
                  <a:pt x="76050" y="216964"/>
                </a:lnTo>
                <a:cubicBezTo>
                  <a:pt x="76050" y="216964"/>
                  <a:pt x="76050" y="183414"/>
                  <a:pt x="76050" y="183414"/>
                </a:cubicBezTo>
                <a:close/>
                <a:moveTo>
                  <a:pt x="225913" y="129732"/>
                </a:moveTo>
                <a:lnTo>
                  <a:pt x="269529" y="129732"/>
                </a:lnTo>
                <a:lnTo>
                  <a:pt x="269529" y="163282"/>
                </a:lnTo>
                <a:lnTo>
                  <a:pt x="225913" y="163282"/>
                </a:lnTo>
                <a:cubicBezTo>
                  <a:pt x="225913" y="163282"/>
                  <a:pt x="225913" y="129732"/>
                  <a:pt x="225913" y="129732"/>
                </a:cubicBezTo>
                <a:close/>
                <a:moveTo>
                  <a:pt x="150981" y="129732"/>
                </a:moveTo>
                <a:lnTo>
                  <a:pt x="193479" y="129732"/>
                </a:lnTo>
                <a:lnTo>
                  <a:pt x="193479" y="163282"/>
                </a:lnTo>
                <a:lnTo>
                  <a:pt x="150981" y="163282"/>
                </a:lnTo>
                <a:cubicBezTo>
                  <a:pt x="150981" y="163282"/>
                  <a:pt x="150981" y="129732"/>
                  <a:pt x="150981" y="129732"/>
                </a:cubicBezTo>
                <a:close/>
                <a:moveTo>
                  <a:pt x="76050" y="129732"/>
                </a:moveTo>
                <a:lnTo>
                  <a:pt x="118548" y="129732"/>
                </a:lnTo>
                <a:lnTo>
                  <a:pt x="118548" y="163282"/>
                </a:lnTo>
                <a:lnTo>
                  <a:pt x="76050" y="163282"/>
                </a:lnTo>
                <a:cubicBezTo>
                  <a:pt x="76050" y="163282"/>
                  <a:pt x="76050" y="129732"/>
                  <a:pt x="76050" y="129732"/>
                </a:cubicBezTo>
                <a:close/>
                <a:moveTo>
                  <a:pt x="28705" y="53822"/>
                </a:moveTo>
                <a:cubicBezTo>
                  <a:pt x="24734" y="53822"/>
                  <a:pt x="21513" y="57027"/>
                  <a:pt x="21513" y="60982"/>
                </a:cubicBezTo>
                <a:lnTo>
                  <a:pt x="21513" y="315739"/>
                </a:lnTo>
                <a:cubicBezTo>
                  <a:pt x="21513" y="319710"/>
                  <a:pt x="24734" y="322915"/>
                  <a:pt x="28705" y="322915"/>
                </a:cubicBezTo>
                <a:lnTo>
                  <a:pt x="315739" y="322915"/>
                </a:lnTo>
                <a:cubicBezTo>
                  <a:pt x="319710" y="322915"/>
                  <a:pt x="322916" y="319710"/>
                  <a:pt x="322916" y="315739"/>
                </a:cubicBezTo>
                <a:cubicBezTo>
                  <a:pt x="322916" y="315739"/>
                  <a:pt x="322916" y="60982"/>
                  <a:pt x="322916" y="60982"/>
                </a:cubicBezTo>
                <a:cubicBezTo>
                  <a:pt x="322916" y="57027"/>
                  <a:pt x="319710" y="53822"/>
                  <a:pt x="315739" y="53822"/>
                </a:cubicBezTo>
                <a:lnTo>
                  <a:pt x="269094" y="53822"/>
                </a:lnTo>
                <a:lnTo>
                  <a:pt x="269094" y="75350"/>
                </a:lnTo>
                <a:cubicBezTo>
                  <a:pt x="269094" y="81299"/>
                  <a:pt x="264278" y="86115"/>
                  <a:pt x="258329" y="86115"/>
                </a:cubicBezTo>
                <a:cubicBezTo>
                  <a:pt x="252397" y="86115"/>
                  <a:pt x="247565" y="81299"/>
                  <a:pt x="247565" y="75350"/>
                </a:cubicBezTo>
                <a:lnTo>
                  <a:pt x="247565" y="53822"/>
                </a:lnTo>
                <a:lnTo>
                  <a:pt x="182978" y="53822"/>
                </a:lnTo>
                <a:lnTo>
                  <a:pt x="182978" y="75350"/>
                </a:lnTo>
                <a:cubicBezTo>
                  <a:pt x="182978" y="81299"/>
                  <a:pt x="178162" y="86115"/>
                  <a:pt x="172230" y="86115"/>
                </a:cubicBezTo>
                <a:cubicBezTo>
                  <a:pt x="166281" y="86115"/>
                  <a:pt x="161449" y="81299"/>
                  <a:pt x="161449" y="75350"/>
                </a:cubicBezTo>
                <a:lnTo>
                  <a:pt x="161449" y="53822"/>
                </a:lnTo>
                <a:lnTo>
                  <a:pt x="96863" y="53822"/>
                </a:lnTo>
                <a:lnTo>
                  <a:pt x="96863" y="75350"/>
                </a:lnTo>
                <a:cubicBezTo>
                  <a:pt x="96863" y="81299"/>
                  <a:pt x="92047" y="86115"/>
                  <a:pt x="86099" y="86115"/>
                </a:cubicBezTo>
                <a:cubicBezTo>
                  <a:pt x="80166" y="86115"/>
                  <a:pt x="75334" y="81299"/>
                  <a:pt x="75334" y="75350"/>
                </a:cubicBezTo>
                <a:lnTo>
                  <a:pt x="75334" y="53822"/>
                </a:lnTo>
                <a:close/>
                <a:moveTo>
                  <a:pt x="86099" y="0"/>
                </a:moveTo>
                <a:cubicBezTo>
                  <a:pt x="92047" y="0"/>
                  <a:pt x="96863" y="4800"/>
                  <a:pt x="96863" y="10764"/>
                </a:cubicBezTo>
                <a:lnTo>
                  <a:pt x="96863" y="32293"/>
                </a:lnTo>
                <a:lnTo>
                  <a:pt x="161449" y="32293"/>
                </a:lnTo>
                <a:lnTo>
                  <a:pt x="161449" y="10764"/>
                </a:lnTo>
                <a:cubicBezTo>
                  <a:pt x="161449" y="4800"/>
                  <a:pt x="166281" y="0"/>
                  <a:pt x="172230" y="0"/>
                </a:cubicBezTo>
                <a:cubicBezTo>
                  <a:pt x="178162" y="0"/>
                  <a:pt x="182978" y="4800"/>
                  <a:pt x="182978" y="10764"/>
                </a:cubicBezTo>
                <a:lnTo>
                  <a:pt x="182978" y="32293"/>
                </a:lnTo>
                <a:lnTo>
                  <a:pt x="247565" y="32293"/>
                </a:lnTo>
                <a:lnTo>
                  <a:pt x="247565" y="10764"/>
                </a:lnTo>
                <a:cubicBezTo>
                  <a:pt x="247565" y="4800"/>
                  <a:pt x="252397" y="0"/>
                  <a:pt x="258329" y="0"/>
                </a:cubicBezTo>
                <a:cubicBezTo>
                  <a:pt x="264278" y="0"/>
                  <a:pt x="269094" y="4800"/>
                  <a:pt x="269094" y="10764"/>
                </a:cubicBezTo>
                <a:lnTo>
                  <a:pt x="269094" y="32293"/>
                </a:lnTo>
                <a:lnTo>
                  <a:pt x="315739" y="32293"/>
                </a:lnTo>
                <a:cubicBezTo>
                  <a:pt x="331607" y="32293"/>
                  <a:pt x="344460" y="45131"/>
                  <a:pt x="344460" y="60982"/>
                </a:cubicBezTo>
                <a:lnTo>
                  <a:pt x="344460" y="315739"/>
                </a:lnTo>
                <a:cubicBezTo>
                  <a:pt x="344460" y="331591"/>
                  <a:pt x="331607" y="344444"/>
                  <a:pt x="315739" y="344444"/>
                </a:cubicBezTo>
                <a:lnTo>
                  <a:pt x="28705" y="344444"/>
                </a:lnTo>
                <a:cubicBezTo>
                  <a:pt x="12837" y="344444"/>
                  <a:pt x="0" y="331591"/>
                  <a:pt x="0" y="315739"/>
                </a:cubicBezTo>
                <a:lnTo>
                  <a:pt x="0" y="60982"/>
                </a:lnTo>
                <a:cubicBezTo>
                  <a:pt x="0" y="45131"/>
                  <a:pt x="12837" y="32293"/>
                  <a:pt x="28705" y="32293"/>
                </a:cubicBezTo>
                <a:lnTo>
                  <a:pt x="75334" y="32293"/>
                </a:lnTo>
                <a:lnTo>
                  <a:pt x="75334" y="10764"/>
                </a:lnTo>
                <a:cubicBezTo>
                  <a:pt x="75334" y="4800"/>
                  <a:pt x="80166" y="0"/>
                  <a:pt x="86099" y="0"/>
                </a:cubicBezTo>
                <a:close/>
              </a:path>
            </a:pathLst>
          </a:custGeom>
          <a:solidFill>
            <a:schemeClr val="bg1"/>
          </a:solidFill>
          <a:ln>
            <a:noFill/>
          </a:ln>
        </p:spPr>
        <p:style>
          <a:lnRef idx="0"/>
          <a:fillRef idx="0"/>
          <a:effectRef idx="0"/>
          <a:fontRef idx="minor"/>
        </p:style>
      </p:sp>
      <p:sp>
        <p:nvSpPr>
          <p:cNvPr id="196" name="CustomShape 2"/>
          <p:cNvSpPr/>
          <p:nvPr/>
        </p:nvSpPr>
        <p:spPr>
          <a:xfrm>
            <a:off x="4509360" y="3137040"/>
            <a:ext cx="667440" cy="582840"/>
          </a:xfrm>
          <a:custGeom>
            <a:avLst/>
            <a:gdLst/>
            <a:ahLst/>
            <a:rect l="l" t="t" r="r" b="b"/>
            <a:pathLst>
              <a:path w="343342" h="299725">
                <a:moveTo>
                  <a:pt x="90424" y="53185"/>
                </a:moveTo>
                <a:lnTo>
                  <a:pt x="58902" y="170730"/>
                </a:lnTo>
                <a:lnTo>
                  <a:pt x="84623" y="170730"/>
                </a:lnTo>
                <a:lnTo>
                  <a:pt x="102540" y="170730"/>
                </a:lnTo>
                <a:cubicBezTo>
                  <a:pt x="110747" y="170730"/>
                  <a:pt x="118148" y="175254"/>
                  <a:pt x="121825" y="182539"/>
                </a:cubicBezTo>
                <a:lnTo>
                  <a:pt x="137433" y="213477"/>
                </a:lnTo>
                <a:lnTo>
                  <a:pt x="210383" y="213477"/>
                </a:lnTo>
                <a:lnTo>
                  <a:pt x="225992" y="182539"/>
                </a:lnTo>
                <a:cubicBezTo>
                  <a:pt x="229668" y="175254"/>
                  <a:pt x="237069" y="170730"/>
                  <a:pt x="245277" y="170730"/>
                </a:cubicBezTo>
                <a:lnTo>
                  <a:pt x="263194" y="170730"/>
                </a:lnTo>
                <a:cubicBezTo>
                  <a:pt x="263194" y="170730"/>
                  <a:pt x="288915" y="170730"/>
                  <a:pt x="288915" y="170730"/>
                </a:cubicBezTo>
                <a:lnTo>
                  <a:pt x="257392" y="53185"/>
                </a:lnTo>
                <a:close/>
                <a:moveTo>
                  <a:pt x="90424" y="42498"/>
                </a:moveTo>
                <a:lnTo>
                  <a:pt x="257392" y="42498"/>
                </a:lnTo>
                <a:cubicBezTo>
                  <a:pt x="262278" y="42498"/>
                  <a:pt x="266552" y="45758"/>
                  <a:pt x="267810" y="50433"/>
                </a:cubicBezTo>
                <a:lnTo>
                  <a:pt x="304963" y="178674"/>
                </a:lnTo>
                <a:cubicBezTo>
                  <a:pt x="305818" y="181880"/>
                  <a:pt x="305122" y="185299"/>
                  <a:pt x="303082" y="187927"/>
                </a:cubicBezTo>
                <a:cubicBezTo>
                  <a:pt x="301043" y="190554"/>
                  <a:pt x="297879" y="192103"/>
                  <a:pt x="294533" y="192103"/>
                </a:cubicBezTo>
                <a:lnTo>
                  <a:pt x="263194" y="192103"/>
                </a:lnTo>
                <a:lnTo>
                  <a:pt x="250895" y="192103"/>
                </a:lnTo>
                <a:lnTo>
                  <a:pt x="245277" y="192103"/>
                </a:lnTo>
                <a:lnTo>
                  <a:pt x="229668" y="223050"/>
                </a:lnTo>
                <a:cubicBezTo>
                  <a:pt x="226016" y="230282"/>
                  <a:pt x="218554" y="234850"/>
                  <a:pt x="210383" y="234850"/>
                </a:cubicBezTo>
                <a:lnTo>
                  <a:pt x="137433" y="234850"/>
                </a:lnTo>
                <a:cubicBezTo>
                  <a:pt x="129263" y="234850"/>
                  <a:pt x="121800" y="230282"/>
                  <a:pt x="118148" y="223050"/>
                </a:cubicBezTo>
                <a:lnTo>
                  <a:pt x="102540" y="192103"/>
                </a:lnTo>
                <a:lnTo>
                  <a:pt x="96922" y="192103"/>
                </a:lnTo>
                <a:lnTo>
                  <a:pt x="84623" y="192103"/>
                </a:lnTo>
                <a:lnTo>
                  <a:pt x="53284" y="192103"/>
                </a:lnTo>
                <a:cubicBezTo>
                  <a:pt x="49937" y="192103"/>
                  <a:pt x="46774" y="190554"/>
                  <a:pt x="44734" y="187927"/>
                </a:cubicBezTo>
                <a:cubicBezTo>
                  <a:pt x="42695" y="185299"/>
                  <a:pt x="42010" y="181880"/>
                  <a:pt x="42841" y="178674"/>
                </a:cubicBezTo>
                <a:lnTo>
                  <a:pt x="80006" y="50433"/>
                </a:lnTo>
                <a:cubicBezTo>
                  <a:pt x="81264" y="45758"/>
                  <a:pt x="85539" y="42498"/>
                  <a:pt x="90424" y="42498"/>
                </a:cubicBezTo>
                <a:close/>
                <a:moveTo>
                  <a:pt x="64377" y="21397"/>
                </a:moveTo>
                <a:lnTo>
                  <a:pt x="21443" y="181972"/>
                </a:lnTo>
                <a:lnTo>
                  <a:pt x="21443" y="256903"/>
                </a:lnTo>
                <a:cubicBezTo>
                  <a:pt x="21443" y="268712"/>
                  <a:pt x="31075" y="278314"/>
                  <a:pt x="42902" y="278314"/>
                </a:cubicBezTo>
                <a:lnTo>
                  <a:pt x="300409" y="278314"/>
                </a:lnTo>
                <a:cubicBezTo>
                  <a:pt x="312251" y="278314"/>
                  <a:pt x="321867" y="268712"/>
                  <a:pt x="321867" y="256903"/>
                </a:cubicBezTo>
                <a:cubicBezTo>
                  <a:pt x="321867" y="256903"/>
                  <a:pt x="321867" y="181972"/>
                  <a:pt x="321867" y="181972"/>
                </a:cubicBezTo>
                <a:lnTo>
                  <a:pt x="278950" y="21397"/>
                </a:lnTo>
                <a:close/>
                <a:moveTo>
                  <a:pt x="64361" y="0"/>
                </a:moveTo>
                <a:lnTo>
                  <a:pt x="171671" y="0"/>
                </a:lnTo>
                <a:lnTo>
                  <a:pt x="278950" y="0"/>
                </a:lnTo>
                <a:cubicBezTo>
                  <a:pt x="288503" y="0"/>
                  <a:pt x="296975" y="6383"/>
                  <a:pt x="299582" y="15500"/>
                </a:cubicBezTo>
                <a:lnTo>
                  <a:pt x="342516" y="176130"/>
                </a:lnTo>
                <a:cubicBezTo>
                  <a:pt x="343056" y="178101"/>
                  <a:pt x="343342" y="180057"/>
                  <a:pt x="343342" y="181972"/>
                </a:cubicBezTo>
                <a:lnTo>
                  <a:pt x="343342" y="256903"/>
                </a:lnTo>
                <a:cubicBezTo>
                  <a:pt x="343342" y="280548"/>
                  <a:pt x="324125" y="299725"/>
                  <a:pt x="300409" y="299725"/>
                </a:cubicBezTo>
                <a:lnTo>
                  <a:pt x="42902" y="299725"/>
                </a:lnTo>
                <a:cubicBezTo>
                  <a:pt x="19201" y="299725"/>
                  <a:pt x="0" y="280548"/>
                  <a:pt x="0" y="256903"/>
                </a:cubicBezTo>
                <a:lnTo>
                  <a:pt x="0" y="181972"/>
                </a:lnTo>
                <a:cubicBezTo>
                  <a:pt x="0" y="180057"/>
                  <a:pt x="270" y="178101"/>
                  <a:pt x="810" y="176130"/>
                </a:cubicBezTo>
                <a:lnTo>
                  <a:pt x="43745" y="15500"/>
                </a:lnTo>
                <a:cubicBezTo>
                  <a:pt x="46351" y="6383"/>
                  <a:pt x="54824" y="0"/>
                  <a:pt x="64361" y="0"/>
                </a:cubicBezTo>
                <a:close/>
              </a:path>
            </a:pathLst>
          </a:custGeom>
          <a:solidFill>
            <a:schemeClr val="bg1"/>
          </a:solidFill>
          <a:ln>
            <a:noFill/>
          </a:ln>
        </p:spPr>
        <p:style>
          <a:lnRef idx="0"/>
          <a:fillRef idx="0"/>
          <a:effectRef idx="0"/>
          <a:fontRef idx="minor"/>
        </p:style>
      </p:sp>
      <p:pic>
        <p:nvPicPr>
          <p:cNvPr id="197" name="图片 3" descr=""/>
          <p:cNvPicPr/>
          <p:nvPr/>
        </p:nvPicPr>
        <p:blipFill>
          <a:blip r:embed="rId3"/>
          <a:stretch/>
        </p:blipFill>
        <p:spPr>
          <a:xfrm>
            <a:off x="706320" y="608040"/>
            <a:ext cx="10303560" cy="57891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稻壳儿搜索【幻雨工作室】_1" descr=""/>
          <p:cNvPicPr/>
          <p:nvPr/>
        </p:nvPicPr>
        <p:blipFill>
          <a:blip r:embed="rId1"/>
          <a:srcRect l="0" t="0" r="0" b="63886"/>
          <a:stretch/>
        </p:blipFill>
        <p:spPr>
          <a:xfrm>
            <a:off x="1080" y="-360"/>
            <a:ext cx="1692000" cy="1218240"/>
          </a:xfrm>
          <a:prstGeom prst="rect">
            <a:avLst/>
          </a:prstGeom>
          <a:ln>
            <a:noFill/>
          </a:ln>
        </p:spPr>
      </p:pic>
      <p:pic>
        <p:nvPicPr>
          <p:cNvPr id="199"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200" name="CustomShape 1"/>
          <p:cNvSpPr/>
          <p:nvPr/>
        </p:nvSpPr>
        <p:spPr>
          <a:xfrm>
            <a:off x="2051640" y="0"/>
            <a:ext cx="7314120" cy="64011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黑体"/>
                <a:ea typeface="黑体"/>
              </a:rPr>
              <a:t>class CommodityModel:</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商品模型</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def __init__(self, id=0, name="", price=0):</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self.id = id</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self.name = name</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self.price = price</a:t>
            </a:r>
            <a:endParaRPr b="0" lang="en-US" sz="2000" spc="-1" strike="noStrike">
              <a:latin typeface="Arial"/>
            </a:endParaRPr>
          </a:p>
          <a:p>
            <a:pPr>
              <a:lnSpc>
                <a:spcPct val="120000"/>
              </a:lnSpc>
            </a:pPr>
            <a:endParaRPr b="0" lang="en-US" sz="2000" spc="-1" strike="noStrike">
              <a:latin typeface="Arial"/>
            </a:endParaRPr>
          </a:p>
          <a:p>
            <a:pPr>
              <a:lnSpc>
                <a:spcPct val="120000"/>
              </a:lnSpc>
            </a:pPr>
            <a:r>
              <a:rPr b="1" lang="en-US" sz="2000" spc="-1" strike="noStrike">
                <a:solidFill>
                  <a:srgbClr val="000000"/>
                </a:solidFill>
                <a:latin typeface="黑体"/>
                <a:ea typeface="黑体"/>
              </a:rPr>
              <a:t>class OrderModel:</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订单模型</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def __init__(self, commodity=None, count=0, id=0):</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self.id = id</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self.commodity = commodity</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self.count = count</a:t>
            </a:r>
            <a:endParaRPr b="0" lang="en-US" sz="20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1415160" y="0"/>
            <a:ext cx="8111880" cy="57369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黑体"/>
                <a:ea typeface="黑体"/>
              </a:rPr>
              <a:t>class ShoppingCartController:</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购物车逻辑控制器</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init_order_id = 0</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def __init__(self):</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self.__list_order = []</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self.__list_commodity_info = self.__load_commodity()</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@property</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def list_order(self):</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return self.__list_order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@property</a:t>
            </a:r>
            <a:endParaRPr b="0" lang="en-US" sz="2000" spc="-1" strike="noStrike">
              <a:latin typeface="Arial"/>
            </a:endParaRPr>
          </a:p>
          <a:p>
            <a:pPr>
              <a:lnSpc>
                <a:spcPct val="10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def list_commodity_info(self):</a:t>
            </a:r>
            <a:endParaRPr b="0" lang="en-US" sz="2000" spc="-1" strike="noStrike">
              <a:latin typeface="Arial"/>
            </a:endParaRPr>
          </a:p>
          <a:p>
            <a:pPr>
              <a:lnSpc>
                <a:spcPct val="120000"/>
              </a:lnSpc>
            </a:pPr>
            <a:r>
              <a:rPr b="1" lang="en-US" sz="2000" spc="-1" strike="noStrike">
                <a:solidFill>
                  <a:srgbClr val="000000"/>
                </a:solidFill>
                <a:latin typeface="黑体"/>
                <a:ea typeface="黑体"/>
              </a:rPr>
              <a:t>        </a:t>
            </a:r>
            <a:r>
              <a:rPr b="1" lang="en-US" sz="2000" spc="-1" strike="noStrike">
                <a:solidFill>
                  <a:srgbClr val="000000"/>
                </a:solidFill>
                <a:latin typeface="黑体"/>
                <a:ea typeface="黑体"/>
              </a:rPr>
              <a:t>return self.__list_commodity_info</a:t>
            </a:r>
            <a:endParaRPr b="0" lang="en-US" sz="2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0" y="0"/>
            <a:ext cx="9318240" cy="40755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等线"/>
                <a:ea typeface="DejaVu Sans"/>
              </a:rPr>
              <a:t>def __load_commodity(self):</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加载商品信息</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:return: </a:t>
            </a:r>
            <a:r>
              <a:rPr b="1" lang="en-US" sz="2400" spc="-1" strike="noStrike">
                <a:solidFill>
                  <a:srgbClr val="000000"/>
                </a:solidFill>
                <a:latin typeface="等线"/>
                <a:ea typeface="DejaVu Sans"/>
              </a:rPr>
              <a:t>商品列表</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return [</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CommodityModel(101, "</a:t>
            </a:r>
            <a:r>
              <a:rPr b="1" lang="en-US" sz="2400" spc="-1" strike="noStrike">
                <a:solidFill>
                  <a:srgbClr val="000000"/>
                </a:solidFill>
                <a:latin typeface="等线"/>
                <a:ea typeface="DejaVu Sans"/>
              </a:rPr>
              <a:t>屠龙刀</a:t>
            </a:r>
            <a:r>
              <a:rPr b="1" lang="en-US" sz="2400" spc="-1" strike="noStrike">
                <a:solidFill>
                  <a:srgbClr val="000000"/>
                </a:solidFill>
                <a:latin typeface="等线"/>
                <a:ea typeface="DejaVu Sans"/>
              </a:rPr>
              <a:t>", 10000),</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CommodityModel(102, "</a:t>
            </a:r>
            <a:r>
              <a:rPr b="1" lang="en-US" sz="2400" spc="-1" strike="noStrike">
                <a:solidFill>
                  <a:srgbClr val="000000"/>
                </a:solidFill>
                <a:latin typeface="等线"/>
                <a:ea typeface="DejaVu Sans"/>
              </a:rPr>
              <a:t>倚天剑</a:t>
            </a:r>
            <a:r>
              <a:rPr b="1" lang="en-US" sz="2400" spc="-1" strike="noStrike">
                <a:solidFill>
                  <a:srgbClr val="000000"/>
                </a:solidFill>
                <a:latin typeface="等线"/>
                <a:ea typeface="DejaVu Sans"/>
              </a:rPr>
              <a:t>", 10000),</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CommodityModel(103, "</a:t>
            </a:r>
            <a:r>
              <a:rPr b="1" lang="en-US" sz="2400" spc="-1" strike="noStrike">
                <a:solidFill>
                  <a:srgbClr val="000000"/>
                </a:solidFill>
                <a:latin typeface="等线"/>
                <a:ea typeface="DejaVu Sans"/>
              </a:rPr>
              <a:t>九阴白骨爪</a:t>
            </a:r>
            <a:r>
              <a:rPr b="1" lang="en-US" sz="2400" spc="-1" strike="noStrike">
                <a:solidFill>
                  <a:srgbClr val="000000"/>
                </a:solidFill>
                <a:latin typeface="等线"/>
                <a:ea typeface="DejaVu Sans"/>
              </a:rPr>
              <a:t>", 8000),</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CommodityModel(104, "</a:t>
            </a:r>
            <a:r>
              <a:rPr b="1" lang="en-US" sz="2400" spc="-1" strike="noStrike">
                <a:solidFill>
                  <a:srgbClr val="000000"/>
                </a:solidFill>
                <a:latin typeface="等线"/>
                <a:ea typeface="DejaVu Sans"/>
              </a:rPr>
              <a:t>九阳神功</a:t>
            </a:r>
            <a:r>
              <a:rPr b="1" lang="en-US" sz="2400" spc="-1" strike="noStrike">
                <a:solidFill>
                  <a:srgbClr val="000000"/>
                </a:solidFill>
                <a:latin typeface="等线"/>
                <a:ea typeface="DejaVu Sans"/>
              </a:rPr>
              <a:t>", 9000),</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CommodityModel(105, "</a:t>
            </a:r>
            <a:r>
              <a:rPr b="1" lang="en-US" sz="2400" spc="-1" strike="noStrike">
                <a:solidFill>
                  <a:srgbClr val="000000"/>
                </a:solidFill>
                <a:latin typeface="等线"/>
                <a:ea typeface="DejaVu Sans"/>
              </a:rPr>
              <a:t>降龙十八掌</a:t>
            </a:r>
            <a:r>
              <a:rPr b="1" lang="en-US" sz="2400" spc="-1" strike="noStrike">
                <a:solidFill>
                  <a:srgbClr val="000000"/>
                </a:solidFill>
                <a:latin typeface="等线"/>
                <a:ea typeface="DejaVu Sans"/>
              </a:rPr>
              <a:t>", 8000),</a:t>
            </a:r>
            <a:endParaRPr b="0" lang="en-US" sz="2400" spc="-1" strike="noStrike">
              <a:latin typeface="Arial"/>
            </a:endParaRPr>
          </a:p>
          <a:p>
            <a:pPr>
              <a:lnSpc>
                <a:spcPct val="12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a:t>
            </a:r>
            <a:endParaRPr b="0" lang="en-US" sz="2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0" y="0"/>
            <a:ext cx="9508320" cy="5072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def add_order(self, order_base_info):</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添加订单</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:param order:</a:t>
            </a:r>
            <a:r>
              <a:rPr b="1" lang="en-US" sz="2000" spc="-1" strike="noStrike">
                <a:solidFill>
                  <a:srgbClr val="000000"/>
                </a:solidFill>
                <a:latin typeface="等线"/>
                <a:ea typeface="DejaVu Sans"/>
              </a:rPr>
              <a:t>订单基础信息</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order_base_info.id = self.__generate_order_id()</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self.__list_order.append(order_base_info)</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__generate_order_id(self):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生成订单编号</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 </a:t>
            </a:r>
            <a:r>
              <a:rPr b="1" lang="en-US" sz="2000" spc="-1" strike="noStrike">
                <a:solidFill>
                  <a:srgbClr val="000000"/>
                </a:solidFill>
                <a:latin typeface="等线"/>
                <a:ea typeface="DejaVu Sans"/>
              </a:rPr>
              <a:t>订单编号</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ShoppingCartController.init_order_id += 1</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 ShoppingCartController.init_order_id</a:t>
            </a:r>
            <a:endParaRPr b="0" lang="en-US" sz="20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0" y="0"/>
            <a:ext cx="10686240" cy="64011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get_total_price(self):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根据订单计算总价格</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a:t>
            </a:r>
            <a:r>
              <a:rPr b="1" lang="en-US" sz="2000" spc="-1" strike="noStrike">
                <a:solidFill>
                  <a:srgbClr val="000000"/>
                </a:solidFill>
                <a:latin typeface="等线"/>
                <a:ea typeface="DejaVu Sans"/>
              </a:rPr>
              <a:t>总价格</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total_price = 0</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for item in self.__list_order:</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total_price += item.commodity.price * item.count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 total_price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get_commodity_by_id(self, id):</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获取指定的商品</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:param id: </a:t>
            </a:r>
            <a:r>
              <a:rPr b="1" lang="en-US" sz="2000" spc="-1" strike="noStrike">
                <a:solidFill>
                  <a:srgbClr val="000000"/>
                </a:solidFill>
                <a:latin typeface="等线"/>
                <a:ea typeface="DejaVu Sans"/>
              </a:rPr>
              <a:t>商品编号</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 </a:t>
            </a:r>
            <a:r>
              <a:rPr b="1" lang="en-US" sz="2000" spc="-1" strike="noStrike">
                <a:solidFill>
                  <a:srgbClr val="000000"/>
                </a:solidFill>
                <a:latin typeface="等线"/>
                <a:ea typeface="DejaVu Sans"/>
              </a:rPr>
              <a:t>商品对象</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for item in self.__list_commodity_info:</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if item.id == id:</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 item</a:t>
            </a:r>
            <a:endParaRPr b="0" lang="en-US" sz="20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0" y="0"/>
            <a:ext cx="10676520" cy="57369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class ShoppingConsoleView:</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购物车控制台界面视图</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__init__(self):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self.__controller = ShoppingCartController()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__select_menu(self):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菜单选择　</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while True: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item = input("1</a:t>
            </a:r>
            <a:r>
              <a:rPr b="1" lang="en-US" sz="2000" spc="-1" strike="noStrike">
                <a:solidFill>
                  <a:srgbClr val="000000"/>
                </a:solidFill>
                <a:latin typeface="等线"/>
                <a:ea typeface="DejaVu Sans"/>
              </a:rPr>
              <a:t>键购买，</a:t>
            </a:r>
            <a:r>
              <a:rPr b="1" lang="en-US" sz="2000" spc="-1" strike="noStrike">
                <a:solidFill>
                  <a:srgbClr val="000000"/>
                </a:solidFill>
                <a:latin typeface="等线"/>
                <a:ea typeface="DejaVu Sans"/>
              </a:rPr>
              <a:t>2</a:t>
            </a:r>
            <a:r>
              <a:rPr b="1" lang="en-US" sz="2000" spc="-1" strike="noStrike">
                <a:solidFill>
                  <a:srgbClr val="000000"/>
                </a:solidFill>
                <a:latin typeface="等线"/>
                <a:ea typeface="DejaVu Sans"/>
              </a:rPr>
              <a:t>键结算。</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if item == "1":</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self.__buying()</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elif item == "2":</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self.__settlement()</a:t>
            </a:r>
            <a:endParaRPr b="0" lang="en-US" sz="2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0" y="0"/>
            <a:ext cx="12063600" cy="47404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def __buying(self):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购买</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self.__print_commodity()</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self.__create_order()</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print("</a:t>
            </a:r>
            <a:r>
              <a:rPr b="1" lang="en-US" sz="2000" spc="-1" strike="noStrike">
                <a:solidFill>
                  <a:srgbClr val="000000"/>
                </a:solidFill>
                <a:latin typeface="等线"/>
                <a:ea typeface="DejaVu Sans"/>
              </a:rPr>
              <a:t>添加到购物车。</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__print_commodity(self):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打印商品信息</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for commodity in self.__controller.list_commodity_info:</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print("</a:t>
            </a:r>
            <a:r>
              <a:rPr b="1" lang="en-US" sz="2000" spc="-1" strike="noStrike">
                <a:solidFill>
                  <a:srgbClr val="000000"/>
                </a:solidFill>
                <a:latin typeface="等线"/>
                <a:ea typeface="DejaVu Sans"/>
              </a:rPr>
              <a:t>编号：</a:t>
            </a:r>
            <a:r>
              <a:rPr b="1" lang="en-US" sz="2000" spc="-1" strike="noStrike">
                <a:solidFill>
                  <a:srgbClr val="000000"/>
                </a:solidFill>
                <a:latin typeface="等线"/>
                <a:ea typeface="DejaVu Sans"/>
              </a:rPr>
              <a:t>%d</a:t>
            </a:r>
            <a:r>
              <a:rPr b="1" lang="en-US" sz="2000" spc="-1" strike="noStrike">
                <a:solidFill>
                  <a:srgbClr val="000000"/>
                </a:solidFill>
                <a:latin typeface="等线"/>
                <a:ea typeface="DejaVu Sans"/>
              </a:rPr>
              <a:t>，名称：</a:t>
            </a:r>
            <a:r>
              <a:rPr b="1" lang="en-US" sz="2000" spc="-1" strike="noStrike">
                <a:solidFill>
                  <a:srgbClr val="000000"/>
                </a:solidFill>
                <a:latin typeface="等线"/>
                <a:ea typeface="DejaVu Sans"/>
              </a:rPr>
              <a:t>%s</a:t>
            </a:r>
            <a:r>
              <a:rPr b="1" lang="en-US" sz="2000" spc="-1" strike="noStrike">
                <a:solidFill>
                  <a:srgbClr val="000000"/>
                </a:solidFill>
                <a:latin typeface="等线"/>
                <a:ea typeface="DejaVu Sans"/>
              </a:rPr>
              <a:t>，单价：</a:t>
            </a:r>
            <a:r>
              <a:rPr b="1" lang="en-US" sz="2000" spc="-1" strike="noStrike">
                <a:solidFill>
                  <a:srgbClr val="000000"/>
                </a:solidFill>
                <a:latin typeface="等线"/>
                <a:ea typeface="DejaVu Sans"/>
              </a:rPr>
              <a:t>%d</a:t>
            </a:r>
            <a:r>
              <a:rPr b="1" lang="en-US" sz="2000" spc="-1" strike="noStrike">
                <a:solidFill>
                  <a:srgbClr val="000000"/>
                </a:solidFill>
                <a:latin typeface="等线"/>
                <a:ea typeface="DejaVu Sans"/>
              </a:rPr>
              <a:t>。</a:t>
            </a:r>
            <a:r>
              <a:rPr b="1" lang="en-US" sz="2000" spc="-1" strike="noStrike">
                <a:solidFill>
                  <a:srgbClr val="000000"/>
                </a:solidFill>
                <a:latin typeface="等线"/>
                <a:ea typeface="DejaVu Sans"/>
              </a:rPr>
              <a:t>" % (commodity.id, commodity.name, commodity.price))</a:t>
            </a:r>
            <a:endParaRPr b="0" lang="en-US" sz="2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0" y="0"/>
            <a:ext cx="7314120" cy="507240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__create_order(self):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创建订单</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while True: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cid = int(input("</a:t>
            </a:r>
            <a:r>
              <a:rPr b="1" lang="en-US" sz="2000" spc="-1" strike="noStrike">
                <a:solidFill>
                  <a:srgbClr val="000000"/>
                </a:solidFill>
                <a:latin typeface="等线"/>
                <a:ea typeface="DejaVu Sans"/>
              </a:rPr>
              <a:t>请输入商品编号：</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如果该商品存在，则退出循环，否则重新输入。</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commodity = self.__controller.get_commodity_by_id(cid)</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if commodity:</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break</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else: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print("</a:t>
            </a:r>
            <a:r>
              <a:rPr b="1" lang="en-US" sz="2000" spc="-1" strike="noStrike">
                <a:solidFill>
                  <a:srgbClr val="000000"/>
                </a:solidFill>
                <a:latin typeface="等线"/>
                <a:ea typeface="DejaVu Sans"/>
              </a:rPr>
              <a:t>该商品不存在</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count = int(input("</a:t>
            </a:r>
            <a:r>
              <a:rPr b="1" lang="en-US" sz="2000" spc="-1" strike="noStrike">
                <a:solidFill>
                  <a:srgbClr val="000000"/>
                </a:solidFill>
                <a:latin typeface="等线"/>
                <a:ea typeface="DejaVu Sans"/>
              </a:rPr>
              <a:t>请输入购买数量：</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order = OrderModel(commodity, count)</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self.__controller.add_order(order)</a:t>
            </a:r>
            <a:endParaRPr b="0" lang="en-US" sz="20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0" y="0"/>
            <a:ext cx="11388960" cy="54046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def __settlement(self):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结算</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self.__print_order()</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total_price = self.__controller.get_total_price()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self.__pay(total_price)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def __print_order(self):</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打印订单</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for order in self.__controller.list_order:</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commodity = order.commodity</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print("</a:t>
            </a:r>
            <a:r>
              <a:rPr b="1" lang="en-US" sz="2000" spc="-1" strike="noStrike">
                <a:solidFill>
                  <a:srgbClr val="000000"/>
                </a:solidFill>
                <a:latin typeface="等线"/>
                <a:ea typeface="DejaVu Sans"/>
              </a:rPr>
              <a:t>商品：</a:t>
            </a:r>
            <a:r>
              <a:rPr b="1" lang="en-US" sz="2000" spc="-1" strike="noStrike">
                <a:solidFill>
                  <a:srgbClr val="000000"/>
                </a:solidFill>
                <a:latin typeface="等线"/>
                <a:ea typeface="DejaVu Sans"/>
              </a:rPr>
              <a:t>%s</a:t>
            </a:r>
            <a:r>
              <a:rPr b="1" lang="en-US" sz="2000" spc="-1" strike="noStrike">
                <a:solidFill>
                  <a:srgbClr val="000000"/>
                </a:solidFill>
                <a:latin typeface="等线"/>
                <a:ea typeface="DejaVu Sans"/>
              </a:rPr>
              <a:t>，单价：</a:t>
            </a:r>
            <a:r>
              <a:rPr b="1" lang="en-US" sz="2000" spc="-1" strike="noStrike">
                <a:solidFill>
                  <a:srgbClr val="000000"/>
                </a:solidFill>
                <a:latin typeface="等线"/>
                <a:ea typeface="DejaVu Sans"/>
              </a:rPr>
              <a:t>%d,</a:t>
            </a:r>
            <a:r>
              <a:rPr b="1" lang="en-US" sz="2000" spc="-1" strike="noStrike">
                <a:solidFill>
                  <a:srgbClr val="000000"/>
                </a:solidFill>
                <a:latin typeface="等线"/>
                <a:ea typeface="DejaVu Sans"/>
              </a:rPr>
              <a:t>数量</a:t>
            </a:r>
            <a:r>
              <a:rPr b="1" lang="en-US" sz="2000" spc="-1" strike="noStrike">
                <a:solidFill>
                  <a:srgbClr val="000000"/>
                </a:solidFill>
                <a:latin typeface="等线"/>
                <a:ea typeface="DejaVu Sans"/>
              </a:rPr>
              <a:t>:%d." % (commodity.name, commodity.price, order.count))</a:t>
            </a:r>
            <a:endParaRPr b="0" lang="en-US" sz="20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稻壳儿搜索【幻雨工作室】_1" descr=""/>
          <p:cNvPicPr/>
          <p:nvPr/>
        </p:nvPicPr>
        <p:blipFill>
          <a:blip r:embed="rId1"/>
          <a:srcRect l="69499" t="0" r="0" b="0"/>
          <a:stretch/>
        </p:blipFill>
        <p:spPr>
          <a:xfrm>
            <a:off x="720" y="0"/>
            <a:ext cx="3439080" cy="6856920"/>
          </a:xfrm>
          <a:prstGeom prst="rect">
            <a:avLst/>
          </a:prstGeom>
          <a:ln>
            <a:noFill/>
          </a:ln>
        </p:spPr>
      </p:pic>
      <p:pic>
        <p:nvPicPr>
          <p:cNvPr id="93" name="稻壳儿搜索【幻雨工作室】_2" descr=""/>
          <p:cNvPicPr/>
          <p:nvPr/>
        </p:nvPicPr>
        <p:blipFill>
          <a:blip r:embed="rId2"/>
          <a:stretch/>
        </p:blipFill>
        <p:spPr>
          <a:xfrm rot="8816400">
            <a:off x="3723840" y="2598480"/>
            <a:ext cx="429120" cy="280440"/>
          </a:xfrm>
          <a:prstGeom prst="rect">
            <a:avLst/>
          </a:prstGeom>
          <a:ln>
            <a:noFill/>
          </a:ln>
        </p:spPr>
      </p:pic>
      <p:sp>
        <p:nvSpPr>
          <p:cNvPr id="94" name="CustomShape 1"/>
          <p:cNvSpPr/>
          <p:nvPr/>
        </p:nvSpPr>
        <p:spPr>
          <a:xfrm>
            <a:off x="5662440" y="1285920"/>
            <a:ext cx="692640" cy="692640"/>
          </a:xfrm>
          <a:prstGeom prst="ellipse">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95" name="CustomShape 2"/>
          <p:cNvSpPr/>
          <p:nvPr/>
        </p:nvSpPr>
        <p:spPr>
          <a:xfrm>
            <a:off x="5738040" y="1360440"/>
            <a:ext cx="57672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e7f5f5"/>
                </a:solidFill>
                <a:latin typeface="Arial"/>
                <a:ea typeface="微软雅黑"/>
              </a:rPr>
              <a:t>01</a:t>
            </a:r>
            <a:endParaRPr b="0" lang="en-US" sz="2800" spc="-1" strike="noStrike">
              <a:latin typeface="Arial"/>
            </a:endParaRPr>
          </a:p>
        </p:txBody>
      </p:sp>
      <p:sp>
        <p:nvSpPr>
          <p:cNvPr id="96" name="CustomShape 3"/>
          <p:cNvSpPr/>
          <p:nvPr/>
        </p:nvSpPr>
        <p:spPr>
          <a:xfrm>
            <a:off x="5662440" y="2496960"/>
            <a:ext cx="692640" cy="692640"/>
          </a:xfrm>
          <a:prstGeom prst="ellipse">
            <a:avLst/>
          </a:prstGeom>
          <a:blipFill rotWithShape="0">
            <a:blip r:embed="rId4"/>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97" name="CustomShape 4"/>
          <p:cNvSpPr/>
          <p:nvPr/>
        </p:nvSpPr>
        <p:spPr>
          <a:xfrm>
            <a:off x="5738040" y="2571480"/>
            <a:ext cx="57672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e7f5f5"/>
                </a:solidFill>
                <a:latin typeface="Arial"/>
                <a:ea typeface="微软雅黑"/>
              </a:rPr>
              <a:t>02</a:t>
            </a:r>
            <a:endParaRPr b="0" lang="en-US" sz="2800" spc="-1" strike="noStrike">
              <a:latin typeface="Arial"/>
            </a:endParaRPr>
          </a:p>
        </p:txBody>
      </p:sp>
      <p:sp>
        <p:nvSpPr>
          <p:cNvPr id="98" name="CustomShape 5"/>
          <p:cNvSpPr/>
          <p:nvPr/>
        </p:nvSpPr>
        <p:spPr>
          <a:xfrm>
            <a:off x="5662440" y="3708000"/>
            <a:ext cx="692640" cy="692640"/>
          </a:xfrm>
          <a:prstGeom prst="ellipse">
            <a:avLst/>
          </a:prstGeom>
          <a:blipFill rotWithShape="0">
            <a:blip r:embed="rId5"/>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99" name="CustomShape 6"/>
          <p:cNvSpPr/>
          <p:nvPr/>
        </p:nvSpPr>
        <p:spPr>
          <a:xfrm>
            <a:off x="5738040" y="3782520"/>
            <a:ext cx="57672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e7f5f5"/>
                </a:solidFill>
                <a:latin typeface="Arial"/>
                <a:ea typeface="微软雅黑"/>
              </a:rPr>
              <a:t>03</a:t>
            </a:r>
            <a:endParaRPr b="0" lang="en-US" sz="2800" spc="-1" strike="noStrike">
              <a:latin typeface="Arial"/>
            </a:endParaRPr>
          </a:p>
        </p:txBody>
      </p:sp>
      <p:sp>
        <p:nvSpPr>
          <p:cNvPr id="100" name="CustomShape 7"/>
          <p:cNvSpPr/>
          <p:nvPr/>
        </p:nvSpPr>
        <p:spPr>
          <a:xfrm>
            <a:off x="5662440" y="4919040"/>
            <a:ext cx="692640" cy="692640"/>
          </a:xfrm>
          <a:prstGeom prst="ellipse">
            <a:avLst/>
          </a:prstGeom>
          <a:blipFill rotWithShape="0">
            <a:blip r:embed="rId6"/>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01" name="CustomShape 8"/>
          <p:cNvSpPr/>
          <p:nvPr/>
        </p:nvSpPr>
        <p:spPr>
          <a:xfrm>
            <a:off x="5738040" y="4993560"/>
            <a:ext cx="57672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e7f5f5"/>
                </a:solidFill>
                <a:latin typeface="Arial"/>
                <a:ea typeface="微软雅黑"/>
              </a:rPr>
              <a:t>04</a:t>
            </a:r>
            <a:endParaRPr b="0" lang="en-US" sz="2800" spc="-1" strike="noStrike">
              <a:latin typeface="Arial"/>
            </a:endParaRPr>
          </a:p>
        </p:txBody>
      </p:sp>
      <p:sp>
        <p:nvSpPr>
          <p:cNvPr id="102" name="CustomShape 9"/>
          <p:cNvSpPr/>
          <p:nvPr/>
        </p:nvSpPr>
        <p:spPr>
          <a:xfrm>
            <a:off x="6603480" y="1272240"/>
            <a:ext cx="246132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20582a"/>
                </a:solidFill>
                <a:latin typeface="方正清刻本悦宋简体"/>
                <a:ea typeface="方正清刻本悦宋简体"/>
              </a:rPr>
              <a:t>三大特征</a:t>
            </a:r>
            <a:endParaRPr b="0" lang="en-US" sz="2000" spc="-1" strike="noStrike">
              <a:latin typeface="Arial"/>
            </a:endParaRPr>
          </a:p>
        </p:txBody>
      </p:sp>
      <p:sp>
        <p:nvSpPr>
          <p:cNvPr id="103" name="CustomShape 10"/>
          <p:cNvSpPr/>
          <p:nvPr/>
        </p:nvSpPr>
        <p:spPr>
          <a:xfrm>
            <a:off x="6603480" y="1625040"/>
            <a:ext cx="2871720" cy="272160"/>
          </a:xfrm>
          <a:prstGeom prst="rect">
            <a:avLst/>
          </a:prstGeom>
          <a:noFill/>
          <a:ln>
            <a:noFill/>
          </a:ln>
        </p:spPr>
        <p:style>
          <a:lnRef idx="0"/>
          <a:fillRef idx="0"/>
          <a:effectRef idx="0"/>
          <a:fontRef idx="minor"/>
        </p:style>
        <p:txBody>
          <a:bodyPr lIns="90000" rIns="90000" tIns="45000" bIns="45000"/>
          <a:p>
            <a:pPr>
              <a:lnSpc>
                <a:spcPct val="150000"/>
              </a:lnSpc>
            </a:pPr>
            <a:r>
              <a:rPr b="0" lang="en-US" sz="800" spc="-1" strike="noStrike">
                <a:solidFill>
                  <a:srgbClr val="000000"/>
                </a:solidFill>
                <a:latin typeface="华文细黑"/>
                <a:ea typeface="华文细黑"/>
              </a:rPr>
              <a:t>Lorem ipsum dolor sit amet, consectetur adipiscing elit,</a:t>
            </a:r>
            <a:endParaRPr b="0" lang="en-US" sz="800" spc="-1" strike="noStrike">
              <a:latin typeface="Arial"/>
            </a:endParaRPr>
          </a:p>
        </p:txBody>
      </p:sp>
      <p:sp>
        <p:nvSpPr>
          <p:cNvPr id="104" name="CustomShape 11"/>
          <p:cNvSpPr/>
          <p:nvPr/>
        </p:nvSpPr>
        <p:spPr>
          <a:xfrm>
            <a:off x="6603480" y="2483280"/>
            <a:ext cx="246132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20582a"/>
                </a:solidFill>
                <a:latin typeface="方正清刻本悦宋简体"/>
                <a:ea typeface="方正清刻本悦宋简体"/>
              </a:rPr>
              <a:t>六大原则</a:t>
            </a:r>
            <a:endParaRPr b="0" lang="en-US" sz="2000" spc="-1" strike="noStrike">
              <a:latin typeface="Arial"/>
            </a:endParaRPr>
          </a:p>
        </p:txBody>
      </p:sp>
      <p:sp>
        <p:nvSpPr>
          <p:cNvPr id="105" name="CustomShape 12"/>
          <p:cNvSpPr/>
          <p:nvPr/>
        </p:nvSpPr>
        <p:spPr>
          <a:xfrm>
            <a:off x="6603480" y="2836080"/>
            <a:ext cx="2871720" cy="272160"/>
          </a:xfrm>
          <a:prstGeom prst="rect">
            <a:avLst/>
          </a:prstGeom>
          <a:noFill/>
          <a:ln>
            <a:noFill/>
          </a:ln>
        </p:spPr>
        <p:style>
          <a:lnRef idx="0"/>
          <a:fillRef idx="0"/>
          <a:effectRef idx="0"/>
          <a:fontRef idx="minor"/>
        </p:style>
        <p:txBody>
          <a:bodyPr lIns="90000" rIns="90000" tIns="45000" bIns="45000"/>
          <a:p>
            <a:pPr>
              <a:lnSpc>
                <a:spcPct val="150000"/>
              </a:lnSpc>
            </a:pPr>
            <a:r>
              <a:rPr b="0" lang="en-US" sz="800" spc="-1" strike="noStrike">
                <a:solidFill>
                  <a:srgbClr val="000000"/>
                </a:solidFill>
                <a:latin typeface="华文细黑"/>
                <a:ea typeface="华文细黑"/>
              </a:rPr>
              <a:t>Lorem ipsum dolor sit amet, consectetur adipiscing</a:t>
            </a:r>
            <a:endParaRPr b="0" lang="en-US" sz="800" spc="-1" strike="noStrike">
              <a:latin typeface="Arial"/>
            </a:endParaRPr>
          </a:p>
        </p:txBody>
      </p:sp>
      <p:sp>
        <p:nvSpPr>
          <p:cNvPr id="106" name="CustomShape 13"/>
          <p:cNvSpPr/>
          <p:nvPr/>
        </p:nvSpPr>
        <p:spPr>
          <a:xfrm>
            <a:off x="6603480" y="3694320"/>
            <a:ext cx="246132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20582a"/>
                </a:solidFill>
                <a:latin typeface="方正清刻本悦宋简体"/>
                <a:ea typeface="方正清刻本悦宋简体"/>
              </a:rPr>
              <a:t>思路</a:t>
            </a:r>
            <a:r>
              <a:rPr b="0" lang="en-US" sz="2000" spc="-1" strike="noStrike">
                <a:solidFill>
                  <a:srgbClr val="20582a"/>
                </a:solidFill>
                <a:latin typeface="方正清刻本悦宋简体"/>
                <a:ea typeface="方正清刻本悦宋简体"/>
              </a:rPr>
              <a:t>&amp;</a:t>
            </a:r>
            <a:r>
              <a:rPr b="0" lang="en-US" sz="2000" spc="-1" strike="noStrike">
                <a:solidFill>
                  <a:srgbClr val="20582a"/>
                </a:solidFill>
                <a:latin typeface="方正清刻本悦宋简体"/>
                <a:ea typeface="方正清刻本悦宋简体"/>
              </a:rPr>
              <a:t>例子分析</a:t>
            </a:r>
            <a:endParaRPr b="0" lang="en-US" sz="2000" spc="-1" strike="noStrike">
              <a:latin typeface="Arial"/>
            </a:endParaRPr>
          </a:p>
        </p:txBody>
      </p:sp>
      <p:sp>
        <p:nvSpPr>
          <p:cNvPr id="107" name="CustomShape 14"/>
          <p:cNvSpPr/>
          <p:nvPr/>
        </p:nvSpPr>
        <p:spPr>
          <a:xfrm>
            <a:off x="6603480" y="4047120"/>
            <a:ext cx="2871720" cy="272160"/>
          </a:xfrm>
          <a:prstGeom prst="rect">
            <a:avLst/>
          </a:prstGeom>
          <a:noFill/>
          <a:ln>
            <a:noFill/>
          </a:ln>
        </p:spPr>
        <p:style>
          <a:lnRef idx="0"/>
          <a:fillRef idx="0"/>
          <a:effectRef idx="0"/>
          <a:fontRef idx="minor"/>
        </p:style>
        <p:txBody>
          <a:bodyPr lIns="90000" rIns="90000" tIns="45000" bIns="45000"/>
          <a:p>
            <a:pPr>
              <a:lnSpc>
                <a:spcPct val="150000"/>
              </a:lnSpc>
            </a:pPr>
            <a:r>
              <a:rPr b="0" lang="en-US" sz="800" spc="-1" strike="noStrike">
                <a:solidFill>
                  <a:srgbClr val="000000"/>
                </a:solidFill>
                <a:latin typeface="华文细黑"/>
                <a:ea typeface="华文细黑"/>
              </a:rPr>
              <a:t>Lorem ipsum dolor sit amet, consectetur adipiscing elit</a:t>
            </a:r>
            <a:endParaRPr b="0" lang="en-US" sz="800" spc="-1" strike="noStrike">
              <a:latin typeface="Arial"/>
            </a:endParaRPr>
          </a:p>
        </p:txBody>
      </p:sp>
      <p:sp>
        <p:nvSpPr>
          <p:cNvPr id="108" name="CustomShape 15"/>
          <p:cNvSpPr/>
          <p:nvPr/>
        </p:nvSpPr>
        <p:spPr>
          <a:xfrm>
            <a:off x="6603480" y="4905720"/>
            <a:ext cx="246132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20582a"/>
                </a:solidFill>
                <a:latin typeface="方正清刻本悦宋简体"/>
                <a:ea typeface="方正清刻本悦宋简体"/>
              </a:rPr>
              <a:t>思想延伸</a:t>
            </a:r>
            <a:endParaRPr b="0" lang="en-US" sz="2000" spc="-1" strike="noStrike">
              <a:latin typeface="Arial"/>
            </a:endParaRPr>
          </a:p>
        </p:txBody>
      </p:sp>
      <p:sp>
        <p:nvSpPr>
          <p:cNvPr id="109" name="CustomShape 16"/>
          <p:cNvSpPr/>
          <p:nvPr/>
        </p:nvSpPr>
        <p:spPr>
          <a:xfrm>
            <a:off x="6603480" y="5258160"/>
            <a:ext cx="2871720" cy="272160"/>
          </a:xfrm>
          <a:prstGeom prst="rect">
            <a:avLst/>
          </a:prstGeom>
          <a:noFill/>
          <a:ln>
            <a:noFill/>
          </a:ln>
        </p:spPr>
        <p:style>
          <a:lnRef idx="0"/>
          <a:fillRef idx="0"/>
          <a:effectRef idx="0"/>
          <a:fontRef idx="minor"/>
        </p:style>
        <p:txBody>
          <a:bodyPr lIns="90000" rIns="90000" tIns="45000" bIns="45000"/>
          <a:p>
            <a:pPr>
              <a:lnSpc>
                <a:spcPct val="150000"/>
              </a:lnSpc>
            </a:pPr>
            <a:r>
              <a:rPr b="0" lang="en-US" sz="800" spc="-1" strike="noStrike">
                <a:solidFill>
                  <a:srgbClr val="000000"/>
                </a:solidFill>
                <a:latin typeface="华文细黑"/>
                <a:ea typeface="华文细黑"/>
              </a:rPr>
              <a:t>Lorem ipsum dolor sit amet, consectetur adipiscing elit</a:t>
            </a:r>
            <a:endParaRPr b="0" lang="en-US" sz="800" spc="-1" strike="noStrike">
              <a:latin typeface="Arial"/>
            </a:endParaRPr>
          </a:p>
        </p:txBody>
      </p:sp>
      <p:sp>
        <p:nvSpPr>
          <p:cNvPr id="110" name="CustomShape 17"/>
          <p:cNvSpPr/>
          <p:nvPr/>
        </p:nvSpPr>
        <p:spPr>
          <a:xfrm>
            <a:off x="2565000" y="2940480"/>
            <a:ext cx="1318680" cy="9655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4000" spc="-1" strike="noStrike">
                <a:solidFill>
                  <a:srgbClr val="20582a"/>
                </a:solidFill>
                <a:latin typeface="方正清刻本悦宋简体"/>
                <a:ea typeface="方正清刻本悦宋简体"/>
              </a:rPr>
              <a:t>目 录</a:t>
            </a:r>
            <a:endParaRPr b="0" lang="en-US" sz="4000" spc="-1" strike="noStrike">
              <a:latin typeface="Arial"/>
            </a:endParaRPr>
          </a:p>
          <a:p>
            <a:pPr algn="ctr">
              <a:lnSpc>
                <a:spcPct val="100000"/>
              </a:lnSpc>
            </a:pPr>
            <a:r>
              <a:rPr b="0" lang="en-US" sz="1750" spc="-1" strike="noStrike">
                <a:solidFill>
                  <a:srgbClr val="20582a"/>
                </a:solidFill>
                <a:latin typeface="方正清刻本悦宋简体"/>
                <a:ea typeface="方正清刻本悦宋简体"/>
              </a:rPr>
              <a:t>CONTENTS</a:t>
            </a:r>
            <a:endParaRPr b="0" lang="en-US" sz="1750" spc="-1" strike="noStrike">
              <a:latin typeface="Arial"/>
            </a:endParaRPr>
          </a:p>
        </p:txBody>
      </p:sp>
      <p:pic>
        <p:nvPicPr>
          <p:cNvPr id="111" name="稻壳儿搜索【幻雨工作室】_20" descr=""/>
          <p:cNvPicPr/>
          <p:nvPr/>
        </p:nvPicPr>
        <p:blipFill>
          <a:blip r:embed="rId7"/>
          <a:stretch/>
        </p:blipFill>
        <p:spPr>
          <a:xfrm rot="14243400">
            <a:off x="4194720" y="4779720"/>
            <a:ext cx="429120" cy="280440"/>
          </a:xfrm>
          <a:prstGeom prst="rect">
            <a:avLst/>
          </a:prstGeom>
          <a:ln>
            <a:noFill/>
          </a:ln>
        </p:spPr>
      </p:pic>
      <p:pic>
        <p:nvPicPr>
          <p:cNvPr id="112" name="稻壳儿搜索【幻雨工作室】_21" descr=""/>
          <p:cNvPicPr/>
          <p:nvPr/>
        </p:nvPicPr>
        <p:blipFill>
          <a:blip r:embed="rId8"/>
          <a:srcRect l="69499" t="0" r="0" b="0"/>
          <a:stretch/>
        </p:blipFill>
        <p:spPr>
          <a:xfrm>
            <a:off x="8751960" y="0"/>
            <a:ext cx="3439080" cy="685692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0" y="0"/>
            <a:ext cx="12101400" cy="54046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等线"/>
                <a:ea typeface="DejaVu Sans"/>
              </a:rPr>
              <a:t>def __pay(self, total_price):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支付</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:param total_price: </a:t>
            </a:r>
            <a:r>
              <a:rPr b="1" lang="en-US" sz="2000" spc="-1" strike="noStrike">
                <a:solidFill>
                  <a:srgbClr val="000000"/>
                </a:solidFill>
                <a:latin typeface="等线"/>
                <a:ea typeface="DejaVu Sans"/>
              </a:rPr>
              <a:t>需要支付的价格</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:return:</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while True: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money = float(input("</a:t>
            </a:r>
            <a:r>
              <a:rPr b="1" lang="en-US" sz="2000" spc="-1" strike="noStrike">
                <a:solidFill>
                  <a:srgbClr val="000000"/>
                </a:solidFill>
                <a:latin typeface="等线"/>
                <a:ea typeface="DejaVu Sans"/>
              </a:rPr>
              <a:t>总价</a:t>
            </a:r>
            <a:r>
              <a:rPr b="1" lang="en-US" sz="2000" spc="-1" strike="noStrike">
                <a:solidFill>
                  <a:srgbClr val="000000"/>
                </a:solidFill>
                <a:latin typeface="等线"/>
                <a:ea typeface="DejaVu Sans"/>
              </a:rPr>
              <a:t>%d</a:t>
            </a:r>
            <a:r>
              <a:rPr b="1" lang="en-US" sz="2000" spc="-1" strike="noStrike">
                <a:solidFill>
                  <a:srgbClr val="000000"/>
                </a:solidFill>
                <a:latin typeface="等线"/>
                <a:ea typeface="DejaVu Sans"/>
              </a:rPr>
              <a:t>元，请输入金额：</a:t>
            </a:r>
            <a:r>
              <a:rPr b="1" lang="en-US" sz="2000" spc="-1" strike="noStrike">
                <a:solidFill>
                  <a:srgbClr val="000000"/>
                </a:solidFill>
                <a:latin typeface="等线"/>
                <a:ea typeface="DejaVu Sans"/>
              </a:rPr>
              <a:t>" % total_price))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if money &gt;= total_price: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print("</a:t>
            </a:r>
            <a:r>
              <a:rPr b="1" lang="en-US" sz="2000" spc="-1" strike="noStrike">
                <a:solidFill>
                  <a:srgbClr val="000000"/>
                </a:solidFill>
                <a:latin typeface="等线"/>
                <a:ea typeface="DejaVu Sans"/>
              </a:rPr>
              <a:t>购买成功，找回：</a:t>
            </a:r>
            <a:r>
              <a:rPr b="1" lang="en-US" sz="2000" spc="-1" strike="noStrike">
                <a:solidFill>
                  <a:srgbClr val="000000"/>
                </a:solidFill>
                <a:latin typeface="等线"/>
                <a:ea typeface="DejaVu Sans"/>
              </a:rPr>
              <a:t>%d</a:t>
            </a:r>
            <a:r>
              <a:rPr b="1" lang="en-US" sz="2000" spc="-1" strike="noStrike">
                <a:solidFill>
                  <a:srgbClr val="000000"/>
                </a:solidFill>
                <a:latin typeface="等线"/>
                <a:ea typeface="DejaVu Sans"/>
              </a:rPr>
              <a:t>元。</a:t>
            </a:r>
            <a:r>
              <a:rPr b="1" lang="en-US" sz="2000" spc="-1" strike="noStrike">
                <a:solidFill>
                  <a:srgbClr val="000000"/>
                </a:solidFill>
                <a:latin typeface="等线"/>
                <a:ea typeface="DejaVu Sans"/>
              </a:rPr>
              <a:t>" % (money - total_price))</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self.__controller.list_order.clear()</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break</a:t>
            </a:r>
            <a:endParaRPr b="0" lang="en-US" sz="2000" spc="-1" strike="noStrike">
              <a:latin typeface="Arial"/>
            </a:endParaRPr>
          </a:p>
          <a:p>
            <a:pPr>
              <a:lnSpc>
                <a:spcPct val="10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else:</a:t>
            </a:r>
            <a:endParaRPr b="0" lang="en-US" sz="2000" spc="-1" strike="noStrike">
              <a:latin typeface="Arial"/>
            </a:endParaRPr>
          </a:p>
          <a:p>
            <a:pPr>
              <a:lnSpc>
                <a:spcPct val="120000"/>
              </a:lnSpc>
            </a:pPr>
            <a:r>
              <a:rPr b="1" lang="en-US" sz="2000" spc="-1" strike="noStrike">
                <a:solidFill>
                  <a:srgbClr val="000000"/>
                </a:solidFill>
                <a:latin typeface="等线"/>
                <a:ea typeface="DejaVu Sans"/>
              </a:rPr>
              <a:t>                </a:t>
            </a:r>
            <a:r>
              <a:rPr b="1" lang="en-US" sz="2000" spc="-1" strike="noStrike">
                <a:solidFill>
                  <a:srgbClr val="000000"/>
                </a:solidFill>
                <a:latin typeface="等线"/>
                <a:ea typeface="DejaVu Sans"/>
              </a:rPr>
              <a:t>print("</a:t>
            </a:r>
            <a:r>
              <a:rPr b="1" lang="en-US" sz="2000" spc="-1" strike="noStrike">
                <a:solidFill>
                  <a:srgbClr val="000000"/>
                </a:solidFill>
                <a:latin typeface="等线"/>
                <a:ea typeface="DejaVu Sans"/>
              </a:rPr>
              <a:t>金额不足</a:t>
            </a:r>
            <a:r>
              <a:rPr b="1" lang="en-US" sz="2000" spc="-1" strike="noStrike">
                <a:solidFill>
                  <a:srgbClr val="000000"/>
                </a:solidFill>
                <a:latin typeface="等线"/>
                <a:ea typeface="DejaVu Sans"/>
              </a:rPr>
              <a:t>.")</a:t>
            </a:r>
            <a:endParaRPr b="0" lang="en-US" sz="20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1472400" y="835920"/>
            <a:ext cx="7314120" cy="374364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def main(self):</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界面入口</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while True:</a:t>
            </a:r>
            <a:endParaRPr b="0" lang="en-US" sz="2400" spc="-1" strike="noStrike">
              <a:latin typeface="Arial"/>
            </a:endParaRPr>
          </a:p>
          <a:p>
            <a:pPr>
              <a:lnSpc>
                <a:spcPct val="100000"/>
              </a:lnSpc>
            </a:pPr>
            <a:r>
              <a:rPr b="1" lang="en-US" sz="2400" spc="-1" strike="noStrike">
                <a:solidFill>
                  <a:srgbClr val="000000"/>
                </a:solidFill>
                <a:latin typeface="等线"/>
                <a:ea typeface="DejaVu Sans"/>
              </a:rPr>
              <a:t>            </a:t>
            </a:r>
            <a:r>
              <a:rPr b="1" lang="en-US" sz="2400" spc="-1" strike="noStrike">
                <a:solidFill>
                  <a:srgbClr val="000000"/>
                </a:solidFill>
                <a:latin typeface="等线"/>
                <a:ea typeface="DejaVu Sans"/>
              </a:rPr>
              <a:t>self.__select_menu()</a:t>
            </a:r>
            <a:endParaRPr b="0" lang="en-US" sz="2400" spc="-1" strike="noStrike">
              <a:latin typeface="Arial"/>
            </a:endParaRPr>
          </a:p>
          <a:p>
            <a:pPr>
              <a:lnSpc>
                <a:spcPct val="100000"/>
              </a:lnSpc>
            </a:pPr>
            <a:endParaRPr b="0" lang="en-US" sz="2400" spc="-1" strike="noStrike">
              <a:latin typeface="Arial"/>
            </a:endParaRPr>
          </a:p>
          <a:p>
            <a:pPr>
              <a:lnSpc>
                <a:spcPct val="120000"/>
              </a:lnSpc>
            </a:pPr>
            <a:endParaRPr b="0" lang="en-US" sz="2400" spc="-1" strike="noStrike">
              <a:latin typeface="Arial"/>
            </a:endParaRPr>
          </a:p>
          <a:p>
            <a:pPr>
              <a:lnSpc>
                <a:spcPct val="120000"/>
              </a:lnSpc>
            </a:pPr>
            <a:r>
              <a:rPr b="1" lang="en-US" sz="2400" spc="-1" strike="noStrike">
                <a:solidFill>
                  <a:srgbClr val="000000"/>
                </a:solidFill>
                <a:latin typeface="等线"/>
                <a:ea typeface="DejaVu Sans"/>
              </a:rPr>
              <a:t>view = ShoppingConsoleView()</a:t>
            </a:r>
            <a:endParaRPr b="0" lang="en-US" sz="2400" spc="-1" strike="noStrike">
              <a:latin typeface="Arial"/>
            </a:endParaRPr>
          </a:p>
          <a:p>
            <a:pPr>
              <a:lnSpc>
                <a:spcPct val="120000"/>
              </a:lnSpc>
            </a:pPr>
            <a:r>
              <a:rPr b="1" lang="en-US" sz="2400" spc="-1" strike="noStrike">
                <a:solidFill>
                  <a:srgbClr val="000000"/>
                </a:solidFill>
                <a:latin typeface="等线"/>
                <a:ea typeface="DejaVu Sans"/>
              </a:rPr>
              <a:t>view.main()</a:t>
            </a:r>
            <a:endParaRPr b="0" lang="en-US" sz="2400" spc="-1" strike="noStrike">
              <a:latin typeface="Arial"/>
            </a:endParaRPr>
          </a:p>
          <a:p>
            <a:pPr>
              <a:lnSpc>
                <a:spcPct val="120000"/>
              </a:lnSpc>
            </a:pPr>
            <a:endParaRPr b="0" lang="en-US" sz="2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稻壳儿搜索【幻雨工作室】_1" descr=""/>
          <p:cNvPicPr/>
          <p:nvPr/>
        </p:nvPicPr>
        <p:blipFill>
          <a:blip r:embed="rId1"/>
          <a:srcRect l="0" t="0" r="0" b="63886"/>
          <a:stretch/>
        </p:blipFill>
        <p:spPr>
          <a:xfrm>
            <a:off x="1080" y="-360"/>
            <a:ext cx="1692000" cy="1218240"/>
          </a:xfrm>
          <a:prstGeom prst="rect">
            <a:avLst/>
          </a:prstGeom>
          <a:ln>
            <a:noFill/>
          </a:ln>
        </p:spPr>
      </p:pic>
      <p:pic>
        <p:nvPicPr>
          <p:cNvPr id="212"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213" name="CustomShape 1"/>
          <p:cNvSpPr/>
          <p:nvPr/>
        </p:nvSpPr>
        <p:spPr>
          <a:xfrm>
            <a:off x="3708360" y="816840"/>
            <a:ext cx="4858920" cy="397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20582a"/>
                </a:solidFill>
                <a:latin typeface="方正清刻本悦宋简体"/>
                <a:ea typeface="方正清刻本悦宋简体"/>
              </a:rPr>
              <a:t>MVC</a:t>
            </a:r>
            <a:r>
              <a:rPr b="0" lang="en-US" sz="2800" spc="-1" strike="noStrike">
                <a:solidFill>
                  <a:srgbClr val="20582a"/>
                </a:solidFill>
                <a:latin typeface="方正清刻本悦宋简体"/>
                <a:ea typeface="方正清刻本悦宋简体"/>
              </a:rPr>
              <a:t>框架在其他场合的应用</a:t>
            </a:r>
            <a:endParaRPr b="0" lang="en-US" sz="2800" spc="-1" strike="noStrike">
              <a:latin typeface="Arial"/>
            </a:endParaRPr>
          </a:p>
        </p:txBody>
      </p:sp>
      <p:sp>
        <p:nvSpPr>
          <p:cNvPr id="214" name="CustomShape 2"/>
          <p:cNvSpPr/>
          <p:nvPr/>
        </p:nvSpPr>
        <p:spPr>
          <a:xfrm>
            <a:off x="1728000" y="2088000"/>
            <a:ext cx="3311280" cy="3311280"/>
          </a:xfrm>
          <a:prstGeom prst="rect">
            <a:avLst/>
          </a:prstGeom>
          <a:noFill/>
          <a:ln w="63360">
            <a:solidFill>
              <a:schemeClr val="accent1"/>
            </a:solidFill>
            <a:round/>
          </a:ln>
        </p:spPr>
        <p:style>
          <a:lnRef idx="2">
            <a:schemeClr val="accent1">
              <a:shade val="50000"/>
            </a:schemeClr>
          </a:lnRef>
          <a:fillRef idx="1">
            <a:schemeClr val="accent1"/>
          </a:fillRef>
          <a:effectRef idx="0">
            <a:schemeClr val="accent1"/>
          </a:effectRef>
          <a:fontRef idx="minor"/>
        </p:style>
      </p:sp>
      <p:sp>
        <p:nvSpPr>
          <p:cNvPr id="215" name="CustomShape 3"/>
          <p:cNvSpPr/>
          <p:nvPr/>
        </p:nvSpPr>
        <p:spPr>
          <a:xfrm>
            <a:off x="1809360" y="2194560"/>
            <a:ext cx="3101040" cy="3101040"/>
          </a:xfrm>
          <a:prstGeom prst="rect">
            <a:avLst/>
          </a:prstGeom>
          <a:blipFill rotWithShape="0">
            <a:blip r:embed="rId3"/>
            <a:tile/>
          </a:blipFill>
          <a:ln w="63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216" name="CustomShape 4"/>
          <p:cNvSpPr/>
          <p:nvPr/>
        </p:nvSpPr>
        <p:spPr>
          <a:xfrm>
            <a:off x="6366600" y="3077640"/>
            <a:ext cx="4615200" cy="2721960"/>
          </a:xfrm>
          <a:prstGeom prst="rect">
            <a:avLst/>
          </a:prstGeom>
          <a:noFill/>
          <a:ln>
            <a:noFill/>
          </a:ln>
        </p:spPr>
        <p:style>
          <a:lnRef idx="0"/>
          <a:fillRef idx="0"/>
          <a:effectRef idx="0"/>
          <a:fontRef idx="minor"/>
        </p:style>
        <p:txBody>
          <a:bodyPr lIns="90000" rIns="90000" tIns="45000" bIns="45000"/>
          <a:p>
            <a:pPr>
              <a:lnSpc>
                <a:spcPct val="120000"/>
              </a:lnSpc>
            </a:pPr>
            <a:r>
              <a:rPr b="0" lang="en-US" sz="1800" spc="-1" strike="noStrike">
                <a:solidFill>
                  <a:srgbClr val="000000"/>
                </a:solidFill>
                <a:latin typeface="等线"/>
                <a:ea typeface="DejaVu Sans"/>
              </a:rPr>
              <a:t>学生管理系统 </a:t>
            </a:r>
            <a:r>
              <a:rPr b="0" lang="en-US" sz="1800" spc="-1" strike="noStrike">
                <a:solidFill>
                  <a:srgbClr val="000000"/>
                </a:solidFill>
                <a:latin typeface="等线"/>
                <a:ea typeface="DejaVu Sans"/>
              </a:rPr>
              <a:t>Student_Manager_System</a:t>
            </a:r>
            <a:endParaRPr b="0" lang="en-US" sz="1800" spc="-1" strike="noStrike">
              <a:latin typeface="Arial"/>
            </a:endParaRPr>
          </a:p>
          <a:p>
            <a:pPr>
              <a:lnSpc>
                <a:spcPct val="120000"/>
              </a:lnSpc>
            </a:pPr>
            <a:endParaRPr b="0" lang="en-US" sz="1800" spc="-1" strike="noStrike">
              <a:latin typeface="Arial"/>
            </a:endParaRPr>
          </a:p>
          <a:p>
            <a:pPr>
              <a:lnSpc>
                <a:spcPct val="120000"/>
              </a:lnSpc>
            </a:pPr>
            <a:r>
              <a:rPr b="0" lang="en-US" sz="1800" spc="-1" strike="noStrike">
                <a:solidFill>
                  <a:srgbClr val="000000"/>
                </a:solidFill>
                <a:latin typeface="等线"/>
                <a:ea typeface="DejaVu Sans"/>
              </a:rPr>
              <a:t>企业信息管理系统。。。</a:t>
            </a:r>
            <a:endParaRPr b="0" lang="en-US" sz="1800" spc="-1" strike="noStrike">
              <a:latin typeface="Arial"/>
            </a:endParaRPr>
          </a:p>
          <a:p>
            <a:pPr>
              <a:lnSpc>
                <a:spcPct val="120000"/>
              </a:lnSpc>
            </a:pPr>
            <a:endParaRPr b="0" lang="en-US" sz="1800" spc="-1" strike="noStrike">
              <a:latin typeface="Arial"/>
            </a:endParaRPr>
          </a:p>
          <a:p>
            <a:pPr>
              <a:lnSpc>
                <a:spcPct val="120000"/>
              </a:lnSpc>
            </a:pPr>
            <a:endParaRPr b="0" lang="en-US" sz="1800" spc="-1" strike="noStrike">
              <a:latin typeface="Arial"/>
            </a:endParaRPr>
          </a:p>
          <a:p>
            <a:pPr>
              <a:lnSpc>
                <a:spcPct val="120000"/>
              </a:lnSpc>
            </a:pPr>
            <a:endParaRPr b="0" lang="en-US" sz="1800" spc="-1" strike="noStrike">
              <a:latin typeface="Arial"/>
            </a:endParaRPr>
          </a:p>
          <a:p>
            <a:pPr>
              <a:lnSpc>
                <a:spcPct val="120000"/>
              </a:lnSpc>
            </a:pPr>
            <a:endParaRPr b="0" lang="en-US" sz="1800" spc="-1" strike="noStrike">
              <a:latin typeface="Arial"/>
            </a:endParaRPr>
          </a:p>
          <a:p>
            <a:pPr>
              <a:lnSpc>
                <a:spcPct val="120000"/>
              </a:lnSpc>
            </a:pPr>
            <a:endParaRPr b="0" lang="en-US" sz="1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稻壳儿搜索【幻雨工作室】_1" descr=""/>
          <p:cNvPicPr/>
          <p:nvPr/>
        </p:nvPicPr>
        <p:blipFill>
          <a:blip r:embed="rId1"/>
          <a:srcRect l="69499" t="0" r="0" b="0"/>
          <a:stretch/>
        </p:blipFill>
        <p:spPr>
          <a:xfrm>
            <a:off x="720" y="0"/>
            <a:ext cx="3439080" cy="6856920"/>
          </a:xfrm>
          <a:prstGeom prst="rect">
            <a:avLst/>
          </a:prstGeom>
          <a:ln>
            <a:noFill/>
          </a:ln>
        </p:spPr>
      </p:pic>
      <p:pic>
        <p:nvPicPr>
          <p:cNvPr id="218" name="稻壳儿搜索【幻雨工作室】_2" descr=""/>
          <p:cNvPicPr/>
          <p:nvPr/>
        </p:nvPicPr>
        <p:blipFill>
          <a:blip r:embed="rId2"/>
          <a:srcRect l="69499" t="0" r="0" b="0"/>
          <a:stretch/>
        </p:blipFill>
        <p:spPr>
          <a:xfrm>
            <a:off x="8751960" y="0"/>
            <a:ext cx="3439080" cy="6856920"/>
          </a:xfrm>
          <a:prstGeom prst="rect">
            <a:avLst/>
          </a:prstGeom>
          <a:ln>
            <a:noFill/>
          </a:ln>
        </p:spPr>
      </p:pic>
      <p:sp>
        <p:nvSpPr>
          <p:cNvPr id="219" name="CustomShape 1"/>
          <p:cNvSpPr/>
          <p:nvPr/>
        </p:nvSpPr>
        <p:spPr>
          <a:xfrm>
            <a:off x="4834800" y="3421080"/>
            <a:ext cx="2521800" cy="637560"/>
          </a:xfrm>
          <a:prstGeom prst="rect">
            <a:avLst/>
          </a:prstGeom>
          <a:noFill/>
          <a:ln>
            <a:noFill/>
          </a:ln>
        </p:spPr>
        <p:style>
          <a:lnRef idx="0"/>
          <a:fillRef idx="0"/>
          <a:effectRef idx="0"/>
          <a:fontRef idx="minor"/>
        </p:style>
      </p:sp>
      <p:sp>
        <p:nvSpPr>
          <p:cNvPr id="220" name="CustomShape 2"/>
          <p:cNvSpPr/>
          <p:nvPr/>
        </p:nvSpPr>
        <p:spPr>
          <a:xfrm>
            <a:off x="4322880" y="2915640"/>
            <a:ext cx="3544920" cy="516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404040"/>
                </a:solidFill>
                <a:latin typeface="方正清刻本悦宋简体"/>
                <a:ea typeface="方正清刻本悦宋简体"/>
              </a:rPr>
              <a:t>思想延伸</a:t>
            </a:r>
            <a:endParaRPr b="0" lang="en-US" sz="2800" spc="-1" strike="noStrike">
              <a:latin typeface="Arial"/>
            </a:endParaRPr>
          </a:p>
        </p:txBody>
      </p:sp>
      <p:sp>
        <p:nvSpPr>
          <p:cNvPr id="221" name="CustomShape 3"/>
          <p:cNvSpPr/>
          <p:nvPr/>
        </p:nvSpPr>
        <p:spPr>
          <a:xfrm>
            <a:off x="4322880" y="2229480"/>
            <a:ext cx="3544920" cy="699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20582a"/>
                </a:solidFill>
                <a:latin typeface="Arial"/>
                <a:ea typeface="方正清刻本悦宋简体"/>
              </a:rPr>
              <a:t>PART 04</a:t>
            </a:r>
            <a:endParaRPr b="0" lang="en-US" sz="4000" spc="-1" strike="noStrike">
              <a:latin typeface="Arial"/>
            </a:endParaRPr>
          </a:p>
        </p:txBody>
      </p:sp>
      <p:sp>
        <p:nvSpPr>
          <p:cNvPr id="222" name="CustomShape 4"/>
          <p:cNvSpPr/>
          <p:nvPr/>
        </p:nvSpPr>
        <p:spPr>
          <a:xfrm>
            <a:off x="3883320" y="4127400"/>
            <a:ext cx="4424400" cy="569160"/>
          </a:xfrm>
          <a:prstGeom prst="rect">
            <a:avLst/>
          </a:prstGeom>
          <a:noFill/>
          <a:ln>
            <a:noFill/>
          </a:ln>
        </p:spPr>
        <p:style>
          <a:lnRef idx="0"/>
          <a:fillRef idx="0"/>
          <a:effectRef idx="0"/>
          <a:fontRef idx="minor"/>
        </p:style>
        <p:txBody>
          <a:bodyPr lIns="90000" rIns="90000" tIns="45000" bIns="45000"/>
          <a:p>
            <a:pPr algn="ctr">
              <a:lnSpc>
                <a:spcPct val="150000"/>
              </a:lnSpc>
            </a:pPr>
            <a:r>
              <a:rPr b="0" lang="en-US" sz="700" spc="-1" strike="noStrike">
                <a:solidFill>
                  <a:srgbClr val="000000"/>
                </a:solidFill>
                <a:latin typeface="微软雅黑"/>
                <a:ea typeface="微软雅黑"/>
              </a:rPr>
              <a:t>Lorem ipsum dolor sit amet, consectetur adipiscing elit. Donec luctus nibh, Lorem ipsum dolor sit amet, consectetur adipiscing elit. Donec luctus nibh, Lorem ipsum dolor sit amet, consectetur adipiscing elit. Donec luctus nibh</a:t>
            </a:r>
            <a:endParaRPr b="0" lang="en-US" sz="700" spc="-1" strike="noStrike">
              <a:latin typeface="Arial"/>
            </a:endParaRPr>
          </a:p>
        </p:txBody>
      </p:sp>
      <p:pic>
        <p:nvPicPr>
          <p:cNvPr id="223" name="稻壳儿搜索【幻雨工作室】_7" descr=""/>
          <p:cNvPicPr/>
          <p:nvPr/>
        </p:nvPicPr>
        <p:blipFill>
          <a:blip r:embed="rId3"/>
          <a:stretch/>
        </p:blipFill>
        <p:spPr>
          <a:xfrm>
            <a:off x="5817600" y="3805560"/>
            <a:ext cx="474480" cy="309960"/>
          </a:xfrm>
          <a:prstGeom prst="rect">
            <a:avLst/>
          </a:prstGeom>
          <a:ln>
            <a:noFill/>
          </a:ln>
        </p:spPr>
      </p:pic>
      <p:pic>
        <p:nvPicPr>
          <p:cNvPr id="224" name="稻壳儿搜索【幻雨工作室】_8" descr=""/>
          <p:cNvPicPr/>
          <p:nvPr/>
        </p:nvPicPr>
        <p:blipFill>
          <a:blip r:embed="rId4"/>
          <a:stretch/>
        </p:blipFill>
        <p:spPr>
          <a:xfrm>
            <a:off x="6239520" y="3805560"/>
            <a:ext cx="474480" cy="309960"/>
          </a:xfrm>
          <a:prstGeom prst="rect">
            <a:avLst/>
          </a:prstGeom>
          <a:ln>
            <a:noFill/>
          </a:ln>
        </p:spPr>
      </p:pic>
      <p:pic>
        <p:nvPicPr>
          <p:cNvPr id="225" name="稻壳儿搜索【幻雨工作室】_9" descr=""/>
          <p:cNvPicPr/>
          <p:nvPr/>
        </p:nvPicPr>
        <p:blipFill>
          <a:blip r:embed="rId5"/>
          <a:stretch/>
        </p:blipFill>
        <p:spPr>
          <a:xfrm>
            <a:off x="5385600" y="3805560"/>
            <a:ext cx="474480" cy="309960"/>
          </a:xfrm>
          <a:prstGeom prst="rect">
            <a:avLst/>
          </a:prstGeom>
          <a:ln>
            <a:noFill/>
          </a:ln>
        </p:spPr>
      </p:pic>
      <p:sp>
        <p:nvSpPr>
          <p:cNvPr id="226" name="CustomShape 5"/>
          <p:cNvSpPr/>
          <p:nvPr/>
        </p:nvSpPr>
        <p:spPr>
          <a:xfrm>
            <a:off x="4512240" y="3387240"/>
            <a:ext cx="3152160" cy="428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你亲爱的产品粑粑想改需求了</a:t>
            </a:r>
            <a:endParaRPr b="0" lang="en-US"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稻壳儿搜索【幻雨工作室】_1" descr=""/>
          <p:cNvPicPr/>
          <p:nvPr/>
        </p:nvPicPr>
        <p:blipFill>
          <a:blip r:embed="rId1"/>
          <a:srcRect l="0" t="0" r="0" b="63886"/>
          <a:stretch/>
        </p:blipFill>
        <p:spPr>
          <a:xfrm>
            <a:off x="1080" y="-360"/>
            <a:ext cx="1692000" cy="1218240"/>
          </a:xfrm>
          <a:prstGeom prst="rect">
            <a:avLst/>
          </a:prstGeom>
          <a:ln>
            <a:noFill/>
          </a:ln>
        </p:spPr>
      </p:pic>
      <p:pic>
        <p:nvPicPr>
          <p:cNvPr id="228"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229" name="CustomShape 1"/>
          <p:cNvSpPr/>
          <p:nvPr/>
        </p:nvSpPr>
        <p:spPr>
          <a:xfrm>
            <a:off x="2736000" y="216000"/>
            <a:ext cx="6263640" cy="1223640"/>
          </a:xfrm>
          <a:prstGeom prst="rect">
            <a:avLst/>
          </a:prstGeom>
          <a:solidFill>
            <a:srgbClr val="c2e0ae">
              <a:alpha val="83000"/>
            </a:srgbClr>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2600" spc="-1" strike="noStrike">
                <a:solidFill>
                  <a:srgbClr val="000000"/>
                </a:solidFill>
                <a:latin typeface="Arial"/>
                <a:ea typeface="DejaVu Sans"/>
              </a:rPr>
              <a:t>需求变化：需要增加打折商品。</a:t>
            </a:r>
            <a:endParaRPr b="0" lang="en-US" sz="2600" spc="-1" strike="noStrike">
              <a:latin typeface="Arial"/>
            </a:endParaRPr>
          </a:p>
        </p:txBody>
      </p:sp>
      <p:sp>
        <p:nvSpPr>
          <p:cNvPr id="230" name="CustomShape 2"/>
          <p:cNvSpPr/>
          <p:nvPr/>
        </p:nvSpPr>
        <p:spPr>
          <a:xfrm>
            <a:off x="1080000" y="2376000"/>
            <a:ext cx="2087640" cy="1295640"/>
          </a:xfrm>
          <a:prstGeom prst="rect">
            <a:avLst/>
          </a:prstGeom>
          <a:solidFill>
            <a:srgbClr val="c2e0ae"/>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购买商品。</a:t>
            </a:r>
            <a:endParaRPr b="0" lang="en-US" sz="1800" spc="-1" strike="noStrike">
              <a:latin typeface="Arial"/>
            </a:endParaRPr>
          </a:p>
        </p:txBody>
      </p:sp>
      <p:sp>
        <p:nvSpPr>
          <p:cNvPr id="231" name="Line 3"/>
          <p:cNvSpPr/>
          <p:nvPr/>
        </p:nvSpPr>
        <p:spPr>
          <a:xfrm flipV="1">
            <a:off x="792000" y="1512000"/>
            <a:ext cx="10296000" cy="4464000"/>
          </a:xfrm>
          <a:prstGeom prst="line">
            <a:avLst/>
          </a:prstGeom>
          <a:ln>
            <a:solidFill>
              <a:srgbClr val="000000"/>
            </a:solidFill>
          </a:ln>
        </p:spPr>
        <p:style>
          <a:lnRef idx="0"/>
          <a:fillRef idx="0"/>
          <a:effectRef idx="0"/>
          <a:fontRef idx="minor"/>
        </p:style>
      </p:sp>
      <p:sp>
        <p:nvSpPr>
          <p:cNvPr id="232" name="CustomShape 4"/>
          <p:cNvSpPr/>
          <p:nvPr/>
        </p:nvSpPr>
        <p:spPr>
          <a:xfrm>
            <a:off x="6336000" y="2520000"/>
            <a:ext cx="2663640" cy="1367640"/>
          </a:xfrm>
          <a:prstGeom prst="rect">
            <a:avLst/>
          </a:prstGeom>
          <a:solidFill>
            <a:srgbClr val="5e8ac7"/>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3600" spc="-1" strike="noStrike">
                <a:solidFill>
                  <a:srgbClr val="ce181e"/>
                </a:solidFill>
                <a:latin typeface="Arial"/>
                <a:ea typeface="DejaVu Sans"/>
              </a:rPr>
              <a:t>打折力度</a:t>
            </a:r>
            <a:endParaRPr b="0" lang="en-US" sz="3600" spc="-1" strike="noStrike">
              <a:latin typeface="Arial"/>
            </a:endParaRPr>
          </a:p>
        </p:txBody>
      </p:sp>
      <p:sp>
        <p:nvSpPr>
          <p:cNvPr id="233" name="Line 5"/>
          <p:cNvSpPr/>
          <p:nvPr/>
        </p:nvSpPr>
        <p:spPr>
          <a:xfrm>
            <a:off x="3168000" y="3024000"/>
            <a:ext cx="3168000" cy="144000"/>
          </a:xfrm>
          <a:prstGeom prst="line">
            <a:avLst/>
          </a:prstGeom>
          <a:ln>
            <a:solidFill>
              <a:srgbClr val="000000"/>
            </a:solidFill>
            <a:tailEnd len="med" type="triangle" w="med"/>
          </a:ln>
        </p:spPr>
        <p:style>
          <a:lnRef idx="0"/>
          <a:fillRef idx="0"/>
          <a:effectRef idx="0"/>
          <a:fontRef idx="minor"/>
        </p:style>
      </p:sp>
      <p:sp>
        <p:nvSpPr>
          <p:cNvPr id="234" name="CustomShape 6"/>
          <p:cNvSpPr/>
          <p:nvPr/>
        </p:nvSpPr>
        <p:spPr>
          <a:xfrm>
            <a:off x="4320000" y="4392000"/>
            <a:ext cx="1655640" cy="1007640"/>
          </a:xfrm>
          <a:prstGeom prst="ellipse">
            <a:avLst/>
          </a:prstGeom>
          <a:solidFill>
            <a:srgbClr val="fffbcc"/>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原价</a:t>
            </a:r>
            <a:endParaRPr b="0" lang="en-US" sz="1800" spc="-1" strike="noStrike">
              <a:latin typeface="Arial"/>
            </a:endParaRPr>
          </a:p>
        </p:txBody>
      </p:sp>
      <p:sp>
        <p:nvSpPr>
          <p:cNvPr id="235" name="CustomShape 7"/>
          <p:cNvSpPr/>
          <p:nvPr/>
        </p:nvSpPr>
        <p:spPr>
          <a:xfrm>
            <a:off x="6696000" y="4320000"/>
            <a:ext cx="1655640" cy="1007640"/>
          </a:xfrm>
          <a:prstGeom prst="ellipse">
            <a:avLst/>
          </a:prstGeom>
          <a:solidFill>
            <a:srgbClr val="fffbcc"/>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八折</a:t>
            </a:r>
            <a:endParaRPr b="0" lang="en-US" sz="1800" spc="-1" strike="noStrike">
              <a:latin typeface="Arial"/>
            </a:endParaRPr>
          </a:p>
        </p:txBody>
      </p:sp>
      <p:sp>
        <p:nvSpPr>
          <p:cNvPr id="236" name="CustomShape 8"/>
          <p:cNvSpPr/>
          <p:nvPr/>
        </p:nvSpPr>
        <p:spPr>
          <a:xfrm>
            <a:off x="9000000" y="4392000"/>
            <a:ext cx="1655640" cy="1007640"/>
          </a:xfrm>
          <a:prstGeom prst="ellipse">
            <a:avLst/>
          </a:prstGeom>
          <a:solidFill>
            <a:srgbClr val="fffbcc"/>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七折</a:t>
            </a:r>
            <a:endParaRPr b="0" lang="en-US" sz="1800" spc="-1" strike="noStrike">
              <a:latin typeface="Arial"/>
            </a:endParaRPr>
          </a:p>
        </p:txBody>
      </p:sp>
      <p:sp>
        <p:nvSpPr>
          <p:cNvPr id="237" name="CustomShape 9"/>
          <p:cNvSpPr/>
          <p:nvPr/>
        </p:nvSpPr>
        <p:spPr>
          <a:xfrm>
            <a:off x="6408000" y="5544000"/>
            <a:ext cx="2231640" cy="791640"/>
          </a:xfrm>
          <a:prstGeom prst="ellipse">
            <a:avLst/>
          </a:prstGeom>
          <a:solidFill>
            <a:srgbClr val="fffbcc"/>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a:t>
            </a:r>
            <a:endParaRPr b="0" lang="en-US" sz="1800" spc="-1" strike="noStrike">
              <a:latin typeface="Arial"/>
            </a:endParaRPr>
          </a:p>
        </p:txBody>
      </p:sp>
      <p:sp>
        <p:nvSpPr>
          <p:cNvPr id="238" name="Line 10"/>
          <p:cNvSpPr/>
          <p:nvPr/>
        </p:nvSpPr>
        <p:spPr>
          <a:xfrm flipH="1">
            <a:off x="5760000" y="3888000"/>
            <a:ext cx="936000" cy="648000"/>
          </a:xfrm>
          <a:prstGeom prst="line">
            <a:avLst/>
          </a:prstGeom>
          <a:ln>
            <a:solidFill>
              <a:srgbClr val="000000"/>
            </a:solidFill>
            <a:tailEnd len="med" type="triangle" w="med"/>
          </a:ln>
        </p:spPr>
        <p:style>
          <a:lnRef idx="0"/>
          <a:fillRef idx="0"/>
          <a:effectRef idx="0"/>
          <a:fontRef idx="minor"/>
        </p:style>
      </p:sp>
      <p:sp>
        <p:nvSpPr>
          <p:cNvPr id="239" name="Line 11"/>
          <p:cNvSpPr/>
          <p:nvPr/>
        </p:nvSpPr>
        <p:spPr>
          <a:xfrm flipH="1">
            <a:off x="7704000" y="3888000"/>
            <a:ext cx="216000" cy="432000"/>
          </a:xfrm>
          <a:prstGeom prst="line">
            <a:avLst/>
          </a:prstGeom>
          <a:ln>
            <a:solidFill>
              <a:srgbClr val="000000"/>
            </a:solidFill>
            <a:tailEnd len="med" type="triangle" w="med"/>
          </a:ln>
        </p:spPr>
        <p:style>
          <a:lnRef idx="0"/>
          <a:fillRef idx="0"/>
          <a:effectRef idx="0"/>
          <a:fontRef idx="minor"/>
        </p:style>
      </p:sp>
      <p:sp>
        <p:nvSpPr>
          <p:cNvPr id="240" name="Line 12"/>
          <p:cNvSpPr/>
          <p:nvPr/>
        </p:nvSpPr>
        <p:spPr>
          <a:xfrm>
            <a:off x="8496000" y="3888000"/>
            <a:ext cx="720000" cy="720000"/>
          </a:xfrm>
          <a:prstGeom prst="line">
            <a:avLst/>
          </a:prstGeom>
          <a:ln>
            <a:solidFill>
              <a:srgbClr val="000000"/>
            </a:solidFill>
            <a:tailEnd len="med" type="triangle" w="med"/>
          </a:ln>
        </p:spPr>
        <p:style>
          <a:lnRef idx="0"/>
          <a:fillRef idx="0"/>
          <a:effectRef idx="0"/>
          <a:fontRef idx="minor"/>
        </p:style>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稻壳儿搜索【幻雨工作室】_1" descr=""/>
          <p:cNvPicPr/>
          <p:nvPr/>
        </p:nvPicPr>
        <p:blipFill>
          <a:blip r:embed="rId1"/>
          <a:stretch/>
        </p:blipFill>
        <p:spPr>
          <a:xfrm rot="5400000">
            <a:off x="5553360" y="2040120"/>
            <a:ext cx="220680" cy="394920"/>
          </a:xfrm>
          <a:prstGeom prst="rect">
            <a:avLst/>
          </a:prstGeom>
          <a:ln>
            <a:noFill/>
          </a:ln>
        </p:spPr>
      </p:pic>
      <p:pic>
        <p:nvPicPr>
          <p:cNvPr id="242" name="稻壳儿搜索【幻雨工作室】_2" descr=""/>
          <p:cNvPicPr/>
          <p:nvPr/>
        </p:nvPicPr>
        <p:blipFill>
          <a:blip r:embed="rId2"/>
          <a:stretch/>
        </p:blipFill>
        <p:spPr>
          <a:xfrm rot="5400000">
            <a:off x="5536080" y="1809720"/>
            <a:ext cx="250200" cy="342000"/>
          </a:xfrm>
          <a:prstGeom prst="rect">
            <a:avLst/>
          </a:prstGeom>
          <a:ln>
            <a:noFill/>
          </a:ln>
        </p:spPr>
      </p:pic>
      <p:pic>
        <p:nvPicPr>
          <p:cNvPr id="243" name="稻壳儿搜索【幻雨工作室】_3" descr=""/>
          <p:cNvPicPr/>
          <p:nvPr/>
        </p:nvPicPr>
        <p:blipFill>
          <a:blip r:embed="rId3"/>
          <a:stretch/>
        </p:blipFill>
        <p:spPr>
          <a:xfrm rot="5400000">
            <a:off x="6372000" y="2066400"/>
            <a:ext cx="250200" cy="342000"/>
          </a:xfrm>
          <a:prstGeom prst="rect">
            <a:avLst/>
          </a:prstGeom>
          <a:ln>
            <a:noFill/>
          </a:ln>
        </p:spPr>
      </p:pic>
      <p:pic>
        <p:nvPicPr>
          <p:cNvPr id="244" name="稻壳儿搜索【幻雨工作室】_4" descr=""/>
          <p:cNvPicPr/>
          <p:nvPr/>
        </p:nvPicPr>
        <p:blipFill>
          <a:blip r:embed="rId4"/>
          <a:stretch/>
        </p:blipFill>
        <p:spPr>
          <a:xfrm rot="5400000">
            <a:off x="6378840" y="1811520"/>
            <a:ext cx="250200" cy="342000"/>
          </a:xfrm>
          <a:prstGeom prst="rect">
            <a:avLst/>
          </a:prstGeom>
          <a:ln>
            <a:noFill/>
          </a:ln>
        </p:spPr>
      </p:pic>
      <p:pic>
        <p:nvPicPr>
          <p:cNvPr id="245" name="稻壳儿搜索【幻雨工作室】_5" descr=""/>
          <p:cNvPicPr/>
          <p:nvPr/>
        </p:nvPicPr>
        <p:blipFill>
          <a:blip r:embed="rId5"/>
          <a:stretch/>
        </p:blipFill>
        <p:spPr>
          <a:xfrm rot="5400000">
            <a:off x="5672160" y="1935720"/>
            <a:ext cx="582480" cy="309960"/>
          </a:xfrm>
          <a:prstGeom prst="rect">
            <a:avLst/>
          </a:prstGeom>
          <a:ln>
            <a:noFill/>
          </a:ln>
        </p:spPr>
      </p:pic>
      <p:pic>
        <p:nvPicPr>
          <p:cNvPr id="246" name="稻壳儿搜索【幻雨工作室】_6" descr=""/>
          <p:cNvPicPr/>
          <p:nvPr/>
        </p:nvPicPr>
        <p:blipFill>
          <a:blip r:embed="rId6"/>
          <a:srcRect l="0" t="0" r="75291" b="0"/>
          <a:stretch/>
        </p:blipFill>
        <p:spPr>
          <a:xfrm>
            <a:off x="0" y="0"/>
            <a:ext cx="2785680" cy="6856920"/>
          </a:xfrm>
          <a:prstGeom prst="rect">
            <a:avLst/>
          </a:prstGeom>
          <a:ln>
            <a:noFill/>
          </a:ln>
        </p:spPr>
      </p:pic>
      <p:pic>
        <p:nvPicPr>
          <p:cNvPr id="247" name="稻壳儿搜索【幻雨工作室】_7" descr=""/>
          <p:cNvPicPr/>
          <p:nvPr/>
        </p:nvPicPr>
        <p:blipFill>
          <a:blip r:embed="rId7"/>
          <a:srcRect l="69499" t="0" r="0" b="0"/>
          <a:stretch/>
        </p:blipFill>
        <p:spPr>
          <a:xfrm>
            <a:off x="8751960" y="0"/>
            <a:ext cx="3439080" cy="6856920"/>
          </a:xfrm>
          <a:prstGeom prst="rect">
            <a:avLst/>
          </a:prstGeom>
          <a:ln>
            <a:noFill/>
          </a:ln>
        </p:spPr>
      </p:pic>
      <p:sp>
        <p:nvSpPr>
          <p:cNvPr id="248" name="CustomShape 1"/>
          <p:cNvSpPr/>
          <p:nvPr/>
        </p:nvSpPr>
        <p:spPr>
          <a:xfrm>
            <a:off x="2871720" y="2485440"/>
            <a:ext cx="644796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5400" spc="-1" strike="noStrike">
                <a:solidFill>
                  <a:srgbClr val="20582a"/>
                </a:solidFill>
                <a:latin typeface="方正清刻本悦宋简体"/>
                <a:ea typeface="方正清刻本悦宋简体"/>
              </a:rPr>
              <a:t>感谢大家的观看</a:t>
            </a:r>
            <a:endParaRPr b="0" lang="en-US" sz="5400" spc="-1" strike="noStrike">
              <a:latin typeface="Arial"/>
            </a:endParaRPr>
          </a:p>
        </p:txBody>
      </p:sp>
      <p:sp>
        <p:nvSpPr>
          <p:cNvPr id="249" name="CustomShape 2"/>
          <p:cNvSpPr/>
          <p:nvPr/>
        </p:nvSpPr>
        <p:spPr>
          <a:xfrm>
            <a:off x="3048120" y="3372120"/>
            <a:ext cx="6132960" cy="25704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20582a"/>
                </a:solidFill>
                <a:latin typeface="微软雅黑"/>
                <a:ea typeface="微软雅黑"/>
              </a:rPr>
              <a:t>Thanks For Listening</a:t>
            </a:r>
            <a:endParaRPr b="0" lang="en-US" sz="1100" spc="-1" strike="noStrike">
              <a:latin typeface="Arial"/>
            </a:endParaRPr>
          </a:p>
        </p:txBody>
      </p:sp>
      <p:sp>
        <p:nvSpPr>
          <p:cNvPr id="250" name="CustomShape 3"/>
          <p:cNvSpPr/>
          <p:nvPr/>
        </p:nvSpPr>
        <p:spPr>
          <a:xfrm>
            <a:off x="3202200" y="3891960"/>
            <a:ext cx="5520600" cy="705600"/>
          </a:xfrm>
          <a:prstGeom prst="rect">
            <a:avLst/>
          </a:prstGeom>
          <a:noFill/>
          <a:ln>
            <a:noFill/>
          </a:ln>
        </p:spPr>
        <p:style>
          <a:lnRef idx="0"/>
          <a:fillRef idx="0"/>
          <a:effectRef idx="0"/>
          <a:fontRef idx="minor"/>
        </p:style>
        <p:txBody>
          <a:bodyPr lIns="90000" rIns="90000" tIns="45000" bIns="45000"/>
          <a:p>
            <a:pPr algn="ctr">
              <a:lnSpc>
                <a:spcPct val="150000"/>
              </a:lnSpc>
            </a:pPr>
            <a:r>
              <a:rPr b="0" lang="en-US" sz="900" spc="-1" strike="noStrike">
                <a:solidFill>
                  <a:srgbClr val="000000"/>
                </a:solidFill>
                <a:latin typeface="微软雅黑"/>
                <a:ea typeface="微软雅黑"/>
              </a:rPr>
              <a:t>Lorem ipsum dolor sit amet, consectetur adipiscing elit. Donec luctus nibh, Lorem ipsum dolor sit amet, consectetur adipiscing elit. Donec luctus nibh, Lorem ipsum dolor sit amet, consectetur adipiscing elit. Donec luctus nibh</a:t>
            </a:r>
            <a:endParaRPr b="0" lang="en-US" sz="900" spc="-1" strike="noStrike">
              <a:latin typeface="Arial"/>
            </a:endParaRPr>
          </a:p>
        </p:txBody>
      </p:sp>
      <p:pic>
        <p:nvPicPr>
          <p:cNvPr id="251" name="图片 24" descr=""/>
          <p:cNvPicPr/>
          <p:nvPr/>
        </p:nvPicPr>
        <p:blipFill>
          <a:blip r:embed="rId8"/>
          <a:stretch/>
        </p:blipFill>
        <p:spPr>
          <a:xfrm>
            <a:off x="5817960" y="3646800"/>
            <a:ext cx="474480" cy="309960"/>
          </a:xfrm>
          <a:prstGeom prst="rect">
            <a:avLst/>
          </a:prstGeom>
          <a:ln>
            <a:noFill/>
          </a:ln>
        </p:spPr>
      </p:pic>
      <p:pic>
        <p:nvPicPr>
          <p:cNvPr id="252" name="图片 25" descr=""/>
          <p:cNvPicPr/>
          <p:nvPr/>
        </p:nvPicPr>
        <p:blipFill>
          <a:blip r:embed="rId9"/>
          <a:stretch/>
        </p:blipFill>
        <p:spPr>
          <a:xfrm>
            <a:off x="6239520" y="3646800"/>
            <a:ext cx="474480" cy="309960"/>
          </a:xfrm>
          <a:prstGeom prst="rect">
            <a:avLst/>
          </a:prstGeom>
          <a:ln>
            <a:noFill/>
          </a:ln>
        </p:spPr>
      </p:pic>
      <p:pic>
        <p:nvPicPr>
          <p:cNvPr id="253" name="图片 26" descr=""/>
          <p:cNvPicPr/>
          <p:nvPr/>
        </p:nvPicPr>
        <p:blipFill>
          <a:blip r:embed="rId10"/>
          <a:stretch/>
        </p:blipFill>
        <p:spPr>
          <a:xfrm>
            <a:off x="5385600" y="3646800"/>
            <a:ext cx="474480" cy="309960"/>
          </a:xfrm>
          <a:prstGeom prst="rect">
            <a:avLst/>
          </a:prstGeom>
          <a:ln>
            <a:noFill/>
          </a:ln>
        </p:spPr>
      </p:pic>
      <p:pic>
        <p:nvPicPr>
          <p:cNvPr id="254" name="稻壳儿搜索【幻雨工作室】_14" descr=""/>
          <p:cNvPicPr/>
          <p:nvPr/>
        </p:nvPicPr>
        <p:blipFill>
          <a:blip r:embed="rId11"/>
          <a:stretch/>
        </p:blipFill>
        <p:spPr>
          <a:xfrm rot="18900000">
            <a:off x="2217600" y="6247800"/>
            <a:ext cx="1550520" cy="101340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稻壳儿搜索【幻雨工作室】_1" descr=""/>
          <p:cNvPicPr/>
          <p:nvPr/>
        </p:nvPicPr>
        <p:blipFill>
          <a:blip r:embed="rId1"/>
          <a:srcRect l="69499" t="0" r="0" b="0"/>
          <a:stretch/>
        </p:blipFill>
        <p:spPr>
          <a:xfrm>
            <a:off x="720" y="0"/>
            <a:ext cx="3439080" cy="6856920"/>
          </a:xfrm>
          <a:prstGeom prst="rect">
            <a:avLst/>
          </a:prstGeom>
          <a:ln>
            <a:noFill/>
          </a:ln>
        </p:spPr>
      </p:pic>
      <p:pic>
        <p:nvPicPr>
          <p:cNvPr id="114" name="稻壳儿搜索【幻雨工作室】_2" descr=""/>
          <p:cNvPicPr/>
          <p:nvPr/>
        </p:nvPicPr>
        <p:blipFill>
          <a:blip r:embed="rId2"/>
          <a:srcRect l="69499" t="0" r="0" b="0"/>
          <a:stretch/>
        </p:blipFill>
        <p:spPr>
          <a:xfrm>
            <a:off x="8751960" y="0"/>
            <a:ext cx="3439080" cy="6856920"/>
          </a:xfrm>
          <a:prstGeom prst="rect">
            <a:avLst/>
          </a:prstGeom>
          <a:ln>
            <a:noFill/>
          </a:ln>
        </p:spPr>
      </p:pic>
      <p:sp>
        <p:nvSpPr>
          <p:cNvPr id="115" name="CustomShape 1"/>
          <p:cNvSpPr/>
          <p:nvPr/>
        </p:nvSpPr>
        <p:spPr>
          <a:xfrm>
            <a:off x="4606920" y="3429000"/>
            <a:ext cx="2977560" cy="6382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404040"/>
                </a:solidFill>
                <a:latin typeface="方正清刻本悦宋简体"/>
                <a:ea typeface="方正清刻本悦宋简体"/>
              </a:rPr>
              <a:t>characters of Object-Oriented Design</a:t>
            </a:r>
            <a:endParaRPr b="0" lang="en-US" sz="1800" spc="-1" strike="noStrike">
              <a:latin typeface="Arial"/>
            </a:endParaRPr>
          </a:p>
        </p:txBody>
      </p:sp>
      <p:sp>
        <p:nvSpPr>
          <p:cNvPr id="116" name="CustomShape 2"/>
          <p:cNvSpPr/>
          <p:nvPr/>
        </p:nvSpPr>
        <p:spPr>
          <a:xfrm>
            <a:off x="4322880" y="2915640"/>
            <a:ext cx="3544920" cy="516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404040"/>
                </a:solidFill>
                <a:latin typeface="方正清刻本悦宋简体"/>
                <a:ea typeface="方正清刻本悦宋简体"/>
              </a:rPr>
              <a:t>三大特征</a:t>
            </a:r>
            <a:endParaRPr b="0" lang="en-US" sz="2800" spc="-1" strike="noStrike">
              <a:latin typeface="Arial"/>
            </a:endParaRPr>
          </a:p>
        </p:txBody>
      </p:sp>
      <p:sp>
        <p:nvSpPr>
          <p:cNvPr id="117" name="CustomShape 3"/>
          <p:cNvSpPr/>
          <p:nvPr/>
        </p:nvSpPr>
        <p:spPr>
          <a:xfrm>
            <a:off x="4322880" y="2229480"/>
            <a:ext cx="3544920" cy="699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20582a"/>
                </a:solidFill>
                <a:latin typeface="Arial"/>
                <a:ea typeface="方正清刻本悦宋简体"/>
              </a:rPr>
              <a:t>PART 01</a:t>
            </a:r>
            <a:endParaRPr b="0" lang="en-US" sz="4000" spc="-1" strike="noStrike">
              <a:latin typeface="Arial"/>
            </a:endParaRPr>
          </a:p>
        </p:txBody>
      </p:sp>
      <p:sp>
        <p:nvSpPr>
          <p:cNvPr id="118" name="CustomShape 4"/>
          <p:cNvSpPr/>
          <p:nvPr/>
        </p:nvSpPr>
        <p:spPr>
          <a:xfrm>
            <a:off x="3883320" y="4127400"/>
            <a:ext cx="4424400" cy="569160"/>
          </a:xfrm>
          <a:prstGeom prst="rect">
            <a:avLst/>
          </a:prstGeom>
          <a:noFill/>
          <a:ln>
            <a:noFill/>
          </a:ln>
        </p:spPr>
        <p:style>
          <a:lnRef idx="0"/>
          <a:fillRef idx="0"/>
          <a:effectRef idx="0"/>
          <a:fontRef idx="minor"/>
        </p:style>
        <p:txBody>
          <a:bodyPr lIns="90000" rIns="90000" tIns="45000" bIns="45000"/>
          <a:p>
            <a:pPr algn="ctr">
              <a:lnSpc>
                <a:spcPct val="150000"/>
              </a:lnSpc>
            </a:pPr>
            <a:r>
              <a:rPr b="0" lang="en-US" sz="700" spc="-1" strike="noStrike">
                <a:solidFill>
                  <a:srgbClr val="000000"/>
                </a:solidFill>
                <a:latin typeface="微软雅黑"/>
                <a:ea typeface="微软雅黑"/>
              </a:rPr>
              <a:t>Lorem ipsum dolor sit amet, consectetur adipiscing elit. Donec luctus nibh, Lorem ipsum dolor sit amet, consectetur adipiscing elit. Donec luctus nibh, Lorem ipsum dolor sit amet, consectetur adipiscing elit. Donec luctus nibh</a:t>
            </a:r>
            <a:endParaRPr b="0" lang="en-US" sz="7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稻壳儿搜索【幻雨工作室】_1" descr=""/>
          <p:cNvPicPr/>
          <p:nvPr/>
        </p:nvPicPr>
        <p:blipFill>
          <a:blip r:embed="rId1"/>
          <a:srcRect l="0" t="0" r="0" b="63886"/>
          <a:stretch/>
        </p:blipFill>
        <p:spPr>
          <a:xfrm>
            <a:off x="1080" y="-360"/>
            <a:ext cx="1692000" cy="1218240"/>
          </a:xfrm>
          <a:prstGeom prst="rect">
            <a:avLst/>
          </a:prstGeom>
          <a:ln>
            <a:noFill/>
          </a:ln>
        </p:spPr>
      </p:pic>
      <p:pic>
        <p:nvPicPr>
          <p:cNvPr id="120"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121" name="CustomShape 1"/>
          <p:cNvSpPr/>
          <p:nvPr/>
        </p:nvSpPr>
        <p:spPr>
          <a:xfrm>
            <a:off x="4473720" y="410040"/>
            <a:ext cx="2865240" cy="394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000" spc="-1" strike="noStrike">
                <a:solidFill>
                  <a:srgbClr val="20582a"/>
                </a:solidFill>
                <a:latin typeface="方正清刻本悦宋简体"/>
                <a:ea typeface="方正清刻本悦宋简体"/>
              </a:rPr>
              <a:t>面向对象设计三大特征</a:t>
            </a:r>
            <a:endParaRPr b="0" lang="en-US" sz="2000" spc="-1" strike="noStrike">
              <a:latin typeface="Arial"/>
            </a:endParaRPr>
          </a:p>
        </p:txBody>
      </p:sp>
      <p:sp>
        <p:nvSpPr>
          <p:cNvPr id="122" name="CustomShape 2"/>
          <p:cNvSpPr/>
          <p:nvPr/>
        </p:nvSpPr>
        <p:spPr>
          <a:xfrm>
            <a:off x="4397760" y="769320"/>
            <a:ext cx="3475800" cy="294480"/>
          </a:xfrm>
          <a:prstGeom prst="rect">
            <a:avLst/>
          </a:prstGeom>
          <a:noFill/>
          <a:ln>
            <a:noFill/>
          </a:ln>
        </p:spPr>
        <p:style>
          <a:lnRef idx="0"/>
          <a:fillRef idx="0"/>
          <a:effectRef idx="0"/>
          <a:fontRef idx="minor"/>
        </p:style>
        <p:txBody>
          <a:bodyPr lIns="90000" rIns="90000" tIns="45000" bIns="45000"/>
          <a:p>
            <a:pPr algn="ctr">
              <a:lnSpc>
                <a:spcPct val="150000"/>
              </a:lnSpc>
            </a:pPr>
            <a:r>
              <a:rPr b="0" lang="en-US" sz="900" spc="-1" strike="noStrike">
                <a:solidFill>
                  <a:srgbClr val="000000"/>
                </a:solidFill>
                <a:latin typeface="华文细黑"/>
                <a:ea typeface="华文细黑"/>
              </a:rPr>
              <a:t>Lorem ipsum dolor sit amet, consectetur adipiscing elit</a:t>
            </a:r>
            <a:endParaRPr b="0" lang="en-US" sz="900" spc="-1" strike="noStrike">
              <a:latin typeface="Arial"/>
            </a:endParaRPr>
          </a:p>
        </p:txBody>
      </p:sp>
      <p:sp>
        <p:nvSpPr>
          <p:cNvPr id="123" name="CustomShape 3"/>
          <p:cNvSpPr/>
          <p:nvPr/>
        </p:nvSpPr>
        <p:spPr>
          <a:xfrm>
            <a:off x="3818520" y="3866040"/>
            <a:ext cx="1926000" cy="1418040"/>
          </a:xfrm>
          <a:prstGeom prst="can">
            <a:avLst>
              <a:gd name="adj" fmla="val 25000"/>
            </a:avLst>
          </a:prstGeom>
          <a:solidFill>
            <a:schemeClr val="accent1"/>
          </a:solidFill>
          <a:ln>
            <a:noFill/>
          </a:ln>
        </p:spPr>
        <p:style>
          <a:lnRef idx="0"/>
          <a:fillRef idx="0"/>
          <a:effectRef idx="0"/>
          <a:fontRef idx="minor"/>
        </p:style>
        <p:txBody>
          <a:bodyPr lIns="90000" rIns="90000" tIns="45000" bIns="45000" anchor="ctr"/>
          <a:p>
            <a:pPr algn="ctr">
              <a:lnSpc>
                <a:spcPct val="100000"/>
              </a:lnSpc>
            </a:pPr>
            <a:r>
              <a:rPr b="0" lang="en-US" sz="3100" spc="-1" strike="noStrike">
                <a:solidFill>
                  <a:srgbClr val="ffffff"/>
                </a:solidFill>
                <a:latin typeface="Arial"/>
                <a:ea typeface="微软雅黑"/>
              </a:rPr>
              <a:t>继承</a:t>
            </a:r>
            <a:endParaRPr b="0" lang="en-US" sz="3100" spc="-1" strike="noStrike">
              <a:latin typeface="Arial"/>
            </a:endParaRPr>
          </a:p>
        </p:txBody>
      </p:sp>
      <p:sp>
        <p:nvSpPr>
          <p:cNvPr id="124" name="CustomShape 4"/>
          <p:cNvSpPr/>
          <p:nvPr/>
        </p:nvSpPr>
        <p:spPr>
          <a:xfrm>
            <a:off x="4901400" y="1795320"/>
            <a:ext cx="1924560" cy="1418040"/>
          </a:xfrm>
          <a:prstGeom prst="can">
            <a:avLst>
              <a:gd name="adj" fmla="val 25000"/>
            </a:avLst>
          </a:prstGeom>
          <a:solidFill>
            <a:schemeClr val="accent2"/>
          </a:solidFill>
          <a:ln>
            <a:noFill/>
          </a:ln>
        </p:spPr>
        <p:style>
          <a:lnRef idx="0"/>
          <a:fillRef idx="0"/>
          <a:effectRef idx="0"/>
          <a:fontRef idx="minor"/>
        </p:style>
        <p:txBody>
          <a:bodyPr lIns="90000" rIns="90000" tIns="45000" bIns="45000" anchor="ctr"/>
          <a:p>
            <a:pPr algn="ctr">
              <a:lnSpc>
                <a:spcPct val="100000"/>
              </a:lnSpc>
            </a:pPr>
            <a:r>
              <a:rPr b="0" lang="en-US" sz="3100" spc="-1" strike="noStrike">
                <a:solidFill>
                  <a:srgbClr val="ffffff"/>
                </a:solidFill>
                <a:latin typeface="Arial"/>
                <a:ea typeface="微软雅黑"/>
              </a:rPr>
              <a:t>封装</a:t>
            </a:r>
            <a:endParaRPr b="0" lang="en-US" sz="3100" spc="-1" strike="noStrike">
              <a:latin typeface="Arial"/>
            </a:endParaRPr>
          </a:p>
        </p:txBody>
      </p:sp>
      <p:sp>
        <p:nvSpPr>
          <p:cNvPr id="125" name="CustomShape 5"/>
          <p:cNvSpPr/>
          <p:nvPr/>
        </p:nvSpPr>
        <p:spPr>
          <a:xfrm>
            <a:off x="6136200" y="3866040"/>
            <a:ext cx="1924560" cy="1418040"/>
          </a:xfrm>
          <a:prstGeom prst="can">
            <a:avLst>
              <a:gd name="adj" fmla="val 25000"/>
            </a:avLst>
          </a:prstGeom>
          <a:solidFill>
            <a:schemeClr val="accent1"/>
          </a:solidFill>
          <a:ln>
            <a:noFill/>
          </a:ln>
        </p:spPr>
        <p:style>
          <a:lnRef idx="0"/>
          <a:fillRef idx="0"/>
          <a:effectRef idx="0"/>
          <a:fontRef idx="minor"/>
        </p:style>
        <p:txBody>
          <a:bodyPr lIns="90000" rIns="90000" tIns="45000" bIns="45000" anchor="ctr"/>
          <a:p>
            <a:pPr algn="ctr">
              <a:lnSpc>
                <a:spcPct val="100000"/>
              </a:lnSpc>
            </a:pPr>
            <a:r>
              <a:rPr b="0" lang="en-US" sz="3100" spc="-1" strike="noStrike">
                <a:solidFill>
                  <a:srgbClr val="ffffff"/>
                </a:solidFill>
                <a:latin typeface="Arial"/>
                <a:ea typeface="微软雅黑"/>
              </a:rPr>
              <a:t>多态</a:t>
            </a:r>
            <a:endParaRPr b="0" lang="en-US" sz="3100" spc="-1" strike="noStrike">
              <a:latin typeface="Arial"/>
            </a:endParaRPr>
          </a:p>
        </p:txBody>
      </p:sp>
      <p:sp>
        <p:nvSpPr>
          <p:cNvPr id="126" name="CustomShape 6"/>
          <p:cNvSpPr/>
          <p:nvPr/>
        </p:nvSpPr>
        <p:spPr>
          <a:xfrm>
            <a:off x="7693920" y="769320"/>
            <a:ext cx="3684960" cy="25840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50000"/>
              </a:lnSpc>
            </a:pPr>
            <a:r>
              <a:rPr b="0" lang="en-US" sz="800" spc="-1" strike="noStrike">
                <a:solidFill>
                  <a:srgbClr val="404040"/>
                </a:solidFill>
                <a:latin typeface="华文细黑"/>
                <a:ea typeface="华文细黑"/>
              </a:rPr>
              <a:t>   </a:t>
            </a:r>
            <a:r>
              <a:rPr b="0" lang="en-US" sz="800" spc="-1" strike="noStrike">
                <a:solidFill>
                  <a:srgbClr val="404040"/>
                </a:solidFill>
                <a:latin typeface="华文细黑"/>
                <a:ea typeface="华文细黑"/>
              </a:rPr>
              <a:t>定义：</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(1) </a:t>
            </a:r>
            <a:r>
              <a:rPr b="0" lang="en-US" sz="800" spc="-1" strike="noStrike">
                <a:solidFill>
                  <a:srgbClr val="404040"/>
                </a:solidFill>
                <a:latin typeface="华文细黑"/>
                <a:ea typeface="华文细黑"/>
              </a:rPr>
              <a:t>分而治之</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将一个大的需求分解为许多类，每个类处理一个独立的功能。 </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(2) </a:t>
            </a:r>
            <a:r>
              <a:rPr b="0" lang="en-US" sz="800" spc="-1" strike="noStrike">
                <a:solidFill>
                  <a:srgbClr val="404040"/>
                </a:solidFill>
                <a:latin typeface="华文细黑"/>
                <a:ea typeface="华文细黑"/>
              </a:rPr>
              <a:t>变则疏之</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变化的地方独立封装，避免影响其他类。</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(3) </a:t>
            </a:r>
            <a:r>
              <a:rPr b="0" lang="en-US" sz="800" spc="-1" strike="noStrike">
                <a:solidFill>
                  <a:srgbClr val="404040"/>
                </a:solidFill>
                <a:latin typeface="华文细黑"/>
                <a:ea typeface="华文细黑"/>
              </a:rPr>
              <a:t>高 内 聚</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类中各个方法都在完成一项任务</a:t>
            </a:r>
            <a:r>
              <a:rPr b="0" lang="en-US" sz="800" spc="-1" strike="noStrike">
                <a:solidFill>
                  <a:srgbClr val="404040"/>
                </a:solidFill>
                <a:latin typeface="华文细黑"/>
                <a:ea typeface="华文细黑"/>
              </a:rPr>
              <a:t>(</a:t>
            </a:r>
            <a:r>
              <a:rPr b="0" lang="en-US" sz="800" spc="-1" strike="noStrike">
                <a:solidFill>
                  <a:srgbClr val="404040"/>
                </a:solidFill>
                <a:latin typeface="华文细黑"/>
                <a:ea typeface="华文细黑"/>
              </a:rPr>
              <a:t>单一职责的类</a:t>
            </a:r>
            <a:r>
              <a:rPr b="0" lang="en-US" sz="800" spc="-1" strike="noStrike">
                <a:solidFill>
                  <a:srgbClr val="404040"/>
                </a:solidFill>
                <a:latin typeface="华文细黑"/>
                <a:ea typeface="华文细黑"/>
              </a:rPr>
              <a:t>)</a:t>
            </a:r>
            <a:r>
              <a:rPr b="0" lang="en-US" sz="800" spc="-1" strike="noStrike">
                <a:solidFill>
                  <a:srgbClr val="404040"/>
                </a:solidFill>
                <a:latin typeface="华文细黑"/>
                <a:ea typeface="华文细黑"/>
              </a:rPr>
              <a:t>。 </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(4) </a:t>
            </a:r>
            <a:r>
              <a:rPr b="0" lang="en-US" sz="800" spc="-1" strike="noStrike">
                <a:solidFill>
                  <a:srgbClr val="404040"/>
                </a:solidFill>
                <a:latin typeface="华文细黑"/>
                <a:ea typeface="华文细黑"/>
              </a:rPr>
              <a:t>低 耦 合 </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类与类的关联性与依赖度要低</a:t>
            </a:r>
            <a:r>
              <a:rPr b="0" lang="en-US" sz="800" spc="-1" strike="noStrike">
                <a:solidFill>
                  <a:srgbClr val="404040"/>
                </a:solidFill>
                <a:latin typeface="华文细黑"/>
                <a:ea typeface="华文细黑"/>
              </a:rPr>
              <a:t>(</a:t>
            </a:r>
            <a:r>
              <a:rPr b="0" lang="en-US" sz="800" spc="-1" strike="noStrike">
                <a:solidFill>
                  <a:srgbClr val="404040"/>
                </a:solidFill>
                <a:latin typeface="华文细黑"/>
                <a:ea typeface="华文细黑"/>
              </a:rPr>
              <a:t>每个类独立</a:t>
            </a:r>
            <a:r>
              <a:rPr b="0" lang="en-US" sz="800" spc="-1" strike="noStrike">
                <a:solidFill>
                  <a:srgbClr val="404040"/>
                </a:solidFill>
                <a:latin typeface="华文细黑"/>
                <a:ea typeface="华文细黑"/>
              </a:rPr>
              <a:t>)</a:t>
            </a:r>
            <a:r>
              <a:rPr b="0" lang="en-US" sz="800" spc="-1" strike="noStrike">
                <a:solidFill>
                  <a:srgbClr val="404040"/>
                </a:solidFill>
                <a:latin typeface="华文细黑"/>
                <a:ea typeface="华文细黑"/>
              </a:rPr>
              <a:t>，让一个类的改变，尽少影响其他类。</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   </a:t>
            </a:r>
            <a:r>
              <a:rPr b="0" lang="en-US" sz="800" spc="-1" strike="noStrike">
                <a:solidFill>
                  <a:srgbClr val="404040"/>
                </a:solidFill>
                <a:latin typeface="华文细黑"/>
                <a:ea typeface="华文细黑"/>
              </a:rPr>
              <a:t>优势：</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便于分工，便于复用，可扩展性强。</a:t>
            </a:r>
            <a:endParaRPr b="0" lang="en-US" sz="800" spc="-1" strike="noStrike">
              <a:latin typeface="Arial"/>
            </a:endParaRPr>
          </a:p>
          <a:p>
            <a:pPr>
              <a:lnSpc>
                <a:spcPct val="150000"/>
              </a:lnSpc>
            </a:pPr>
            <a:endParaRPr b="0" lang="en-US" sz="800" spc="-1" strike="noStrike">
              <a:latin typeface="Arial"/>
            </a:endParaRPr>
          </a:p>
        </p:txBody>
      </p:sp>
      <p:sp>
        <p:nvSpPr>
          <p:cNvPr id="127" name="CustomShape 7"/>
          <p:cNvSpPr/>
          <p:nvPr/>
        </p:nvSpPr>
        <p:spPr>
          <a:xfrm>
            <a:off x="8371440" y="3974040"/>
            <a:ext cx="3010320" cy="1367280"/>
          </a:xfrm>
          <a:prstGeom prst="rect">
            <a:avLst/>
          </a:prstGeom>
          <a:noFill/>
          <a:ln>
            <a:noFill/>
          </a:ln>
        </p:spPr>
        <p:style>
          <a:lnRef idx="0"/>
          <a:fillRef idx="0"/>
          <a:effectRef idx="0"/>
          <a:fontRef idx="minor"/>
        </p:style>
        <p:txBody>
          <a:bodyPr lIns="90000" rIns="90000" tIns="45000" bIns="45000"/>
          <a:p>
            <a:pPr>
              <a:lnSpc>
                <a:spcPct val="150000"/>
              </a:lnSpc>
            </a:pPr>
            <a:r>
              <a:rPr b="0" lang="en-US" sz="800" spc="-1" strike="noStrike">
                <a:solidFill>
                  <a:srgbClr val="404040"/>
                </a:solidFill>
                <a:latin typeface="华文细黑"/>
                <a:ea typeface="华文细黑"/>
              </a:rPr>
              <a:t>定义</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父类的同一种动作或者行为，在不同的子类上有不同的实现。</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作用</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在继承的基础上，体现类型的个性化（一个行为有不同的实现）。</a:t>
            </a:r>
            <a:endParaRPr b="0" lang="en-US" sz="800" spc="-1" strike="noStrike">
              <a:latin typeface="Arial"/>
            </a:endParaRPr>
          </a:p>
          <a:p>
            <a:pPr>
              <a:lnSpc>
                <a:spcPct val="150000"/>
              </a:lnSpc>
            </a:pPr>
            <a:r>
              <a:rPr b="0" lang="en-US" sz="800" spc="-1" strike="noStrike">
                <a:solidFill>
                  <a:srgbClr val="404040"/>
                </a:solidFill>
                <a:latin typeface="华文细黑"/>
                <a:ea typeface="华文细黑"/>
              </a:rPr>
              <a:t>增强程序扩展性，体现开闭原则。</a:t>
            </a:r>
            <a:endParaRPr b="0" lang="en-US" sz="800" spc="-1" strike="noStrike">
              <a:latin typeface="Arial"/>
            </a:endParaRPr>
          </a:p>
          <a:p>
            <a:pPr>
              <a:lnSpc>
                <a:spcPct val="150000"/>
              </a:lnSpc>
            </a:pPr>
            <a:endParaRPr b="0" lang="en-US" sz="800" spc="-1" strike="noStrike">
              <a:latin typeface="Arial"/>
            </a:endParaRPr>
          </a:p>
        </p:txBody>
      </p:sp>
      <p:sp>
        <p:nvSpPr>
          <p:cNvPr id="128" name="CustomShape 8"/>
          <p:cNvSpPr/>
          <p:nvPr/>
        </p:nvSpPr>
        <p:spPr>
          <a:xfrm>
            <a:off x="180360" y="3970440"/>
            <a:ext cx="3532680" cy="637200"/>
          </a:xfrm>
          <a:prstGeom prst="rect">
            <a:avLst/>
          </a:prstGeom>
          <a:noFill/>
          <a:ln>
            <a:noFill/>
          </a:ln>
        </p:spPr>
        <p:style>
          <a:lnRef idx="0"/>
          <a:fillRef idx="0"/>
          <a:effectRef idx="0"/>
          <a:fontRef idx="minor"/>
        </p:style>
        <p:txBody>
          <a:bodyPr lIns="90000" rIns="90000" tIns="45000" bIns="45000"/>
          <a:p>
            <a:pPr algn="r">
              <a:lnSpc>
                <a:spcPct val="150000"/>
              </a:lnSpc>
            </a:pPr>
            <a:r>
              <a:rPr b="0" lang="en-US" sz="800" spc="-1" strike="noStrike">
                <a:solidFill>
                  <a:srgbClr val="404040"/>
                </a:solidFill>
                <a:latin typeface="华文细黑"/>
                <a:ea typeface="华文细黑"/>
              </a:rPr>
              <a:t>定义</a:t>
            </a:r>
            <a:endParaRPr b="0" lang="en-US" sz="800" spc="-1" strike="noStrike">
              <a:latin typeface="Arial"/>
            </a:endParaRPr>
          </a:p>
          <a:p>
            <a:pPr algn="r">
              <a:lnSpc>
                <a:spcPct val="150000"/>
              </a:lnSpc>
            </a:pPr>
            <a:r>
              <a:rPr b="0" lang="en-US" sz="800" spc="-1" strike="noStrike">
                <a:solidFill>
                  <a:srgbClr val="404040"/>
                </a:solidFill>
                <a:latin typeface="华文细黑"/>
                <a:ea typeface="华文细黑"/>
              </a:rPr>
              <a:t>重用现有类的功能，并在此基础上进行扩展。</a:t>
            </a:r>
            <a:endParaRPr b="0" lang="en-US" sz="800" spc="-1" strike="noStrike">
              <a:latin typeface="Arial"/>
            </a:endParaRPr>
          </a:p>
          <a:p>
            <a:pPr algn="r">
              <a:lnSpc>
                <a:spcPct val="150000"/>
              </a:lnSpc>
            </a:pPr>
            <a:r>
              <a:rPr b="0" lang="en-US" sz="800" spc="-1" strike="noStrike">
                <a:solidFill>
                  <a:srgbClr val="404040"/>
                </a:solidFill>
                <a:latin typeface="华文细黑"/>
                <a:ea typeface="华文细黑"/>
              </a:rPr>
              <a:t>说明：子类直接具有父类的成员（共性），还可以扩展新功能。</a:t>
            </a:r>
            <a:endParaRPr b="0" lang="en-US" sz="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稻壳儿搜索【幻雨工作室】_1" descr=""/>
          <p:cNvPicPr/>
          <p:nvPr/>
        </p:nvPicPr>
        <p:blipFill>
          <a:blip r:embed="rId1"/>
          <a:srcRect l="69499" t="0" r="0" b="0"/>
          <a:stretch/>
        </p:blipFill>
        <p:spPr>
          <a:xfrm>
            <a:off x="720" y="0"/>
            <a:ext cx="3439080" cy="6856920"/>
          </a:xfrm>
          <a:prstGeom prst="rect">
            <a:avLst/>
          </a:prstGeom>
          <a:ln>
            <a:noFill/>
          </a:ln>
        </p:spPr>
      </p:pic>
      <p:pic>
        <p:nvPicPr>
          <p:cNvPr id="130" name="稻壳儿搜索【幻雨工作室】_2" descr=""/>
          <p:cNvPicPr/>
          <p:nvPr/>
        </p:nvPicPr>
        <p:blipFill>
          <a:blip r:embed="rId2"/>
          <a:srcRect l="69499" t="0" r="0" b="0"/>
          <a:stretch/>
        </p:blipFill>
        <p:spPr>
          <a:xfrm>
            <a:off x="8751960" y="0"/>
            <a:ext cx="3439080" cy="6856920"/>
          </a:xfrm>
          <a:prstGeom prst="rect">
            <a:avLst/>
          </a:prstGeom>
          <a:ln>
            <a:noFill/>
          </a:ln>
        </p:spPr>
      </p:pic>
      <p:sp>
        <p:nvSpPr>
          <p:cNvPr id="131" name="CustomShape 1"/>
          <p:cNvSpPr/>
          <p:nvPr/>
        </p:nvSpPr>
        <p:spPr>
          <a:xfrm>
            <a:off x="4834800" y="3421080"/>
            <a:ext cx="2521800" cy="363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404040"/>
                </a:solidFill>
                <a:latin typeface="方正清刻本悦宋简体"/>
                <a:ea typeface="方正清刻本悦宋简体"/>
              </a:rPr>
              <a:t>Design Rules</a:t>
            </a:r>
            <a:endParaRPr b="0" lang="en-US" sz="1800" spc="-1" strike="noStrike">
              <a:latin typeface="Arial"/>
            </a:endParaRPr>
          </a:p>
        </p:txBody>
      </p:sp>
      <p:sp>
        <p:nvSpPr>
          <p:cNvPr id="132" name="CustomShape 2"/>
          <p:cNvSpPr/>
          <p:nvPr/>
        </p:nvSpPr>
        <p:spPr>
          <a:xfrm>
            <a:off x="4322880" y="2915640"/>
            <a:ext cx="3544920" cy="516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404040"/>
                </a:solidFill>
                <a:latin typeface="方正清刻本悦宋简体"/>
                <a:ea typeface="方正清刻本悦宋简体"/>
              </a:rPr>
              <a:t>六大设计原则</a:t>
            </a:r>
            <a:endParaRPr b="0" lang="en-US" sz="2800" spc="-1" strike="noStrike">
              <a:latin typeface="Arial"/>
            </a:endParaRPr>
          </a:p>
        </p:txBody>
      </p:sp>
      <p:sp>
        <p:nvSpPr>
          <p:cNvPr id="133" name="CustomShape 3"/>
          <p:cNvSpPr/>
          <p:nvPr/>
        </p:nvSpPr>
        <p:spPr>
          <a:xfrm>
            <a:off x="4322880" y="2229480"/>
            <a:ext cx="3544920" cy="699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20582a"/>
                </a:solidFill>
                <a:latin typeface="Arial"/>
                <a:ea typeface="方正清刻本悦宋简体"/>
              </a:rPr>
              <a:t>PART 02</a:t>
            </a:r>
            <a:endParaRPr b="0" lang="en-US" sz="4000" spc="-1" strike="noStrike">
              <a:latin typeface="Arial"/>
            </a:endParaRPr>
          </a:p>
        </p:txBody>
      </p:sp>
      <p:sp>
        <p:nvSpPr>
          <p:cNvPr id="134" name="CustomShape 4"/>
          <p:cNvSpPr/>
          <p:nvPr/>
        </p:nvSpPr>
        <p:spPr>
          <a:xfrm>
            <a:off x="3883320" y="4127400"/>
            <a:ext cx="4424400" cy="569160"/>
          </a:xfrm>
          <a:prstGeom prst="rect">
            <a:avLst/>
          </a:prstGeom>
          <a:noFill/>
          <a:ln>
            <a:noFill/>
          </a:ln>
        </p:spPr>
        <p:style>
          <a:lnRef idx="0"/>
          <a:fillRef idx="0"/>
          <a:effectRef idx="0"/>
          <a:fontRef idx="minor"/>
        </p:style>
        <p:txBody>
          <a:bodyPr lIns="90000" rIns="90000" tIns="45000" bIns="45000"/>
          <a:p>
            <a:pPr algn="ctr">
              <a:lnSpc>
                <a:spcPct val="150000"/>
              </a:lnSpc>
            </a:pPr>
            <a:r>
              <a:rPr b="0" lang="en-US" sz="700" spc="-1" strike="noStrike">
                <a:solidFill>
                  <a:srgbClr val="000000"/>
                </a:solidFill>
                <a:latin typeface="微软雅黑"/>
                <a:ea typeface="微软雅黑"/>
              </a:rPr>
              <a:t>Lorem ipsum dolor sit amet, consectetur adipiscing elit. Donec luctus nibh, Lorem ipsum dolor sit amet, consectetur adipiscing elit. Donec luctus nibh, Lorem ipsum dolor sit amet, consectetur adipiscing elit. Donec luctus nibh</a:t>
            </a:r>
            <a:endParaRPr b="0" lang="en-US" sz="700" spc="-1" strike="noStrike">
              <a:latin typeface="Arial"/>
            </a:endParaRPr>
          </a:p>
        </p:txBody>
      </p:sp>
      <p:pic>
        <p:nvPicPr>
          <p:cNvPr id="135" name="稻壳儿搜索【幻雨工作室】_7" descr=""/>
          <p:cNvPicPr/>
          <p:nvPr/>
        </p:nvPicPr>
        <p:blipFill>
          <a:blip r:embed="rId3"/>
          <a:stretch/>
        </p:blipFill>
        <p:spPr>
          <a:xfrm>
            <a:off x="5817600" y="3805560"/>
            <a:ext cx="474480" cy="309960"/>
          </a:xfrm>
          <a:prstGeom prst="rect">
            <a:avLst/>
          </a:prstGeom>
          <a:ln>
            <a:noFill/>
          </a:ln>
        </p:spPr>
      </p:pic>
      <p:pic>
        <p:nvPicPr>
          <p:cNvPr id="136" name="稻壳儿搜索【幻雨工作室】_8" descr=""/>
          <p:cNvPicPr/>
          <p:nvPr/>
        </p:nvPicPr>
        <p:blipFill>
          <a:blip r:embed="rId4"/>
          <a:stretch/>
        </p:blipFill>
        <p:spPr>
          <a:xfrm>
            <a:off x="6239520" y="3805560"/>
            <a:ext cx="474480" cy="309960"/>
          </a:xfrm>
          <a:prstGeom prst="rect">
            <a:avLst/>
          </a:prstGeom>
          <a:ln>
            <a:noFill/>
          </a:ln>
        </p:spPr>
      </p:pic>
      <p:pic>
        <p:nvPicPr>
          <p:cNvPr id="137" name="稻壳儿搜索【幻雨工作室】_9" descr=""/>
          <p:cNvPicPr/>
          <p:nvPr/>
        </p:nvPicPr>
        <p:blipFill>
          <a:blip r:embed="rId5"/>
          <a:stretch/>
        </p:blipFill>
        <p:spPr>
          <a:xfrm>
            <a:off x="5385600" y="3805560"/>
            <a:ext cx="474480" cy="3099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0" y="0"/>
            <a:ext cx="11094480" cy="6999480"/>
          </a:xfrm>
          <a:prstGeom prst="rect">
            <a:avLst/>
          </a:prstGeom>
          <a:noFill/>
          <a:ln>
            <a:noFill/>
          </a:ln>
        </p:spPr>
        <p:style>
          <a:lnRef idx="0"/>
          <a:fillRef idx="0"/>
          <a:effectRef idx="0"/>
          <a:fontRef idx="minor"/>
        </p:style>
        <p:txBody>
          <a:bodyPr lIns="90000" rIns="90000" tIns="45000" bIns="45000"/>
          <a:p>
            <a:pPr>
              <a:lnSpc>
                <a:spcPct val="120000"/>
              </a:lnSpc>
            </a:pPr>
            <a:r>
              <a:rPr b="0" lang="en-US" sz="1800" spc="-1" strike="noStrike">
                <a:solidFill>
                  <a:srgbClr val="000000"/>
                </a:solidFill>
                <a:latin typeface="等线"/>
                <a:ea typeface="DejaVu Sans"/>
              </a:rPr>
              <a:t>类的单一职责（一个类的定义）</a:t>
            </a:r>
            <a:endParaRPr b="0" lang="en-US" sz="1800" spc="-1" strike="noStrike">
              <a:latin typeface="Arial"/>
            </a:endParaRPr>
          </a:p>
          <a:p>
            <a:pPr>
              <a:lnSpc>
                <a:spcPct val="120000"/>
              </a:lnSpc>
            </a:pPr>
            <a:r>
              <a:rPr b="0" lang="en-US" sz="1800" spc="-1" strike="noStrike">
                <a:solidFill>
                  <a:srgbClr val="000000"/>
                </a:solidFill>
                <a:latin typeface="等线"/>
                <a:ea typeface="DejaVu Sans"/>
              </a:rPr>
              <a:t>Single Responsibility Principle   </a:t>
            </a:r>
            <a:endParaRPr b="0" lang="en-US" sz="1800" spc="-1" strike="noStrike">
              <a:latin typeface="Arial"/>
            </a:endParaRPr>
          </a:p>
          <a:p>
            <a:pPr>
              <a:lnSpc>
                <a:spcPct val="120000"/>
              </a:lnSpc>
            </a:pPr>
            <a:r>
              <a:rPr b="0" lang="en-US" sz="1800" spc="-1" strike="noStrike">
                <a:solidFill>
                  <a:srgbClr val="000000"/>
                </a:solidFill>
                <a:latin typeface="等线"/>
                <a:ea typeface="DejaVu Sans"/>
              </a:rPr>
              <a:t>一个类有且只有一个改变它的原因。</a:t>
            </a:r>
            <a:endParaRPr b="0" lang="en-US" sz="1800" spc="-1" strike="noStrike">
              <a:latin typeface="Arial"/>
            </a:endParaRPr>
          </a:p>
          <a:p>
            <a:pPr>
              <a:lnSpc>
                <a:spcPct val="120000"/>
              </a:lnSpc>
            </a:pPr>
            <a:r>
              <a:rPr b="0" lang="en-US" sz="1800" spc="-1" strike="noStrike">
                <a:solidFill>
                  <a:srgbClr val="000000"/>
                </a:solidFill>
                <a:latin typeface="等线"/>
                <a:ea typeface="DejaVu Sans"/>
              </a:rPr>
              <a:t>依赖倒置（依赖抽象）</a:t>
            </a:r>
            <a:endParaRPr b="0" lang="en-US" sz="1800" spc="-1" strike="noStrike">
              <a:latin typeface="Arial"/>
            </a:endParaRPr>
          </a:p>
          <a:p>
            <a:pPr>
              <a:lnSpc>
                <a:spcPct val="120000"/>
              </a:lnSpc>
            </a:pPr>
            <a:r>
              <a:rPr b="0" lang="en-US" sz="1800" spc="-1" strike="noStrike">
                <a:solidFill>
                  <a:srgbClr val="000000"/>
                </a:solidFill>
                <a:latin typeface="等线"/>
                <a:ea typeface="DejaVu Sans"/>
              </a:rPr>
              <a:t>Dependency Inversion Principle</a:t>
            </a:r>
            <a:endParaRPr b="0" lang="en-US" sz="1800" spc="-1" strike="noStrike">
              <a:latin typeface="Arial"/>
            </a:endParaRPr>
          </a:p>
          <a:p>
            <a:pPr>
              <a:lnSpc>
                <a:spcPct val="120000"/>
              </a:lnSpc>
            </a:pPr>
            <a:r>
              <a:rPr b="0" lang="en-US" sz="1800" spc="-1" strike="noStrike">
                <a:solidFill>
                  <a:srgbClr val="000000"/>
                </a:solidFill>
                <a:latin typeface="等线"/>
                <a:ea typeface="DejaVu Sans"/>
              </a:rPr>
              <a:t>客户端代码</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调用的类</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尽量依赖</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使用</a:t>
            </a:r>
            <a:r>
              <a:rPr b="0" lang="en-US" sz="1800" spc="-1" strike="noStrike">
                <a:solidFill>
                  <a:srgbClr val="000000"/>
                </a:solidFill>
                <a:latin typeface="等线"/>
                <a:ea typeface="DejaVu Sans"/>
              </a:rPr>
              <a:t>)</a:t>
            </a:r>
            <a:r>
              <a:rPr b="0" lang="en-US" sz="1800" spc="-1" strike="noStrike">
                <a:solidFill>
                  <a:srgbClr val="000000"/>
                </a:solidFill>
                <a:latin typeface="等线"/>
                <a:ea typeface="DejaVu Sans"/>
              </a:rPr>
              <a:t>抽象。</a:t>
            </a:r>
            <a:endParaRPr b="0" lang="en-US" sz="1800" spc="-1" strike="noStrike">
              <a:latin typeface="Arial"/>
            </a:endParaRPr>
          </a:p>
          <a:p>
            <a:pPr>
              <a:lnSpc>
                <a:spcPct val="120000"/>
              </a:lnSpc>
            </a:pPr>
            <a:r>
              <a:rPr b="0" lang="en-US" sz="1800" spc="-1" strike="noStrike">
                <a:solidFill>
                  <a:srgbClr val="000000"/>
                </a:solidFill>
                <a:latin typeface="等线"/>
                <a:ea typeface="DejaVu Sans"/>
              </a:rPr>
              <a:t>抽象不应该依赖细节，细节应该依赖抽象。</a:t>
            </a:r>
            <a:endParaRPr b="0" lang="en-US" sz="1800" spc="-1" strike="noStrike">
              <a:latin typeface="Arial"/>
            </a:endParaRPr>
          </a:p>
          <a:p>
            <a:pPr>
              <a:lnSpc>
                <a:spcPct val="120000"/>
              </a:lnSpc>
            </a:pPr>
            <a:r>
              <a:rPr b="0" lang="en-US" sz="1800" spc="-1" strike="noStrike">
                <a:solidFill>
                  <a:srgbClr val="000000"/>
                </a:solidFill>
                <a:latin typeface="等线"/>
                <a:ea typeface="DejaVu Sans"/>
              </a:rPr>
              <a:t>组合复用原则（复用的最佳实践）</a:t>
            </a:r>
            <a:endParaRPr b="0" lang="en-US" sz="1800" spc="-1" strike="noStrike">
              <a:latin typeface="Arial"/>
            </a:endParaRPr>
          </a:p>
          <a:p>
            <a:pPr>
              <a:lnSpc>
                <a:spcPct val="120000"/>
              </a:lnSpc>
            </a:pPr>
            <a:r>
              <a:rPr b="0" lang="en-US" sz="1800" spc="-1" strike="noStrike">
                <a:solidFill>
                  <a:srgbClr val="000000"/>
                </a:solidFill>
                <a:latin typeface="等线"/>
                <a:ea typeface="DejaVu Sans"/>
              </a:rPr>
              <a:t>Composite Reuse Principle</a:t>
            </a:r>
            <a:endParaRPr b="0" lang="en-US" sz="1800" spc="-1" strike="noStrike">
              <a:latin typeface="Arial"/>
            </a:endParaRPr>
          </a:p>
          <a:p>
            <a:pPr>
              <a:lnSpc>
                <a:spcPct val="120000"/>
              </a:lnSpc>
            </a:pPr>
            <a:r>
              <a:rPr b="0" lang="en-US" sz="1800" spc="-1" strike="noStrike">
                <a:solidFill>
                  <a:srgbClr val="000000"/>
                </a:solidFill>
                <a:latin typeface="等线"/>
                <a:ea typeface="DejaVu Sans"/>
              </a:rPr>
              <a:t>如果仅仅为了代码复用优先选择组合复用，而非继承复用。</a:t>
            </a:r>
            <a:endParaRPr b="0" lang="en-US" sz="1800" spc="-1" strike="noStrike">
              <a:latin typeface="Arial"/>
            </a:endParaRPr>
          </a:p>
          <a:p>
            <a:pPr>
              <a:lnSpc>
                <a:spcPct val="120000"/>
              </a:lnSpc>
            </a:pPr>
            <a:r>
              <a:rPr b="0" lang="en-US" sz="1800" spc="-1" strike="noStrike">
                <a:solidFill>
                  <a:srgbClr val="000000"/>
                </a:solidFill>
                <a:latin typeface="等线"/>
                <a:ea typeface="DejaVu Sans"/>
              </a:rPr>
              <a:t>组合的耦合性相对继承低。</a:t>
            </a:r>
            <a:endParaRPr b="0" lang="en-US" sz="1800" spc="-1" strike="noStrike">
              <a:latin typeface="Arial"/>
            </a:endParaRPr>
          </a:p>
          <a:p>
            <a:pPr>
              <a:lnSpc>
                <a:spcPct val="120000"/>
              </a:lnSpc>
            </a:pPr>
            <a:r>
              <a:rPr b="0" lang="en-US" sz="1800" spc="-1" strike="noStrike">
                <a:solidFill>
                  <a:srgbClr val="000000"/>
                </a:solidFill>
                <a:latin typeface="等线"/>
                <a:ea typeface="DejaVu Sans"/>
              </a:rPr>
              <a:t>里氏替换（继承后的重写，指导继承的设计）</a:t>
            </a:r>
            <a:endParaRPr b="0" lang="en-US" sz="1800" spc="-1" strike="noStrike">
              <a:latin typeface="Arial"/>
            </a:endParaRPr>
          </a:p>
          <a:p>
            <a:pPr>
              <a:lnSpc>
                <a:spcPct val="120000"/>
              </a:lnSpc>
            </a:pPr>
            <a:r>
              <a:rPr b="0" lang="en-US" sz="1800" spc="-1" strike="noStrike">
                <a:solidFill>
                  <a:srgbClr val="000000"/>
                </a:solidFill>
                <a:latin typeface="等线"/>
                <a:ea typeface="DejaVu Sans"/>
              </a:rPr>
              <a:t>Liskov Substitution Principle</a:t>
            </a:r>
            <a:endParaRPr b="0" lang="en-US" sz="1800" spc="-1" strike="noStrike">
              <a:latin typeface="Arial"/>
            </a:endParaRPr>
          </a:p>
          <a:p>
            <a:pPr>
              <a:lnSpc>
                <a:spcPct val="120000"/>
              </a:lnSpc>
            </a:pPr>
            <a:r>
              <a:rPr b="0" lang="en-US" sz="1800" spc="-1" strike="noStrike">
                <a:solidFill>
                  <a:srgbClr val="000000"/>
                </a:solidFill>
                <a:latin typeface="等线"/>
                <a:ea typeface="DejaVu Sans"/>
              </a:rPr>
              <a:t>父类出现的地方可以被子类替换，在替换后依然保持原功能。</a:t>
            </a:r>
            <a:endParaRPr b="0" lang="en-US" sz="1800" spc="-1" strike="noStrike">
              <a:latin typeface="Arial"/>
            </a:endParaRPr>
          </a:p>
          <a:p>
            <a:pPr>
              <a:lnSpc>
                <a:spcPct val="120000"/>
              </a:lnSpc>
            </a:pPr>
            <a:r>
              <a:rPr b="0" lang="en-US" sz="1800" spc="-1" strike="noStrike">
                <a:solidFill>
                  <a:srgbClr val="000000"/>
                </a:solidFill>
                <a:latin typeface="等线"/>
                <a:ea typeface="DejaVu Sans"/>
              </a:rPr>
              <a:t>子类要拥有父类的所有功能。</a:t>
            </a:r>
            <a:endParaRPr b="0" lang="en-US" sz="1800" spc="-1" strike="noStrike">
              <a:latin typeface="Arial"/>
            </a:endParaRPr>
          </a:p>
          <a:p>
            <a:pPr>
              <a:lnSpc>
                <a:spcPct val="120000"/>
              </a:lnSpc>
            </a:pPr>
            <a:r>
              <a:rPr b="0" lang="en-US" sz="1800" spc="-1" strike="noStrike">
                <a:solidFill>
                  <a:srgbClr val="000000"/>
                </a:solidFill>
                <a:latin typeface="等线"/>
                <a:ea typeface="DejaVu Sans"/>
              </a:rPr>
              <a:t>子类在重写父类方法时，尽量选择扩展重写，防止改变了功能。</a:t>
            </a:r>
            <a:endParaRPr b="0" lang="en-US" sz="1800" spc="-1" strike="noStrike">
              <a:latin typeface="Arial"/>
            </a:endParaRPr>
          </a:p>
          <a:p>
            <a:pPr>
              <a:lnSpc>
                <a:spcPct val="120000"/>
              </a:lnSpc>
            </a:pPr>
            <a:r>
              <a:rPr b="0" lang="en-US" sz="1800" spc="-1" strike="noStrike">
                <a:solidFill>
                  <a:srgbClr val="000000"/>
                </a:solidFill>
                <a:latin typeface="等线"/>
                <a:ea typeface="DejaVu Sans"/>
              </a:rPr>
              <a:t>迪米特法则（类与类交互的原则）</a:t>
            </a:r>
            <a:endParaRPr b="0" lang="en-US" sz="1800" spc="-1" strike="noStrike">
              <a:latin typeface="Arial"/>
            </a:endParaRPr>
          </a:p>
          <a:p>
            <a:pPr>
              <a:lnSpc>
                <a:spcPct val="120000"/>
              </a:lnSpc>
            </a:pPr>
            <a:r>
              <a:rPr b="0" lang="en-US" sz="1800" spc="-1" strike="noStrike">
                <a:solidFill>
                  <a:srgbClr val="000000"/>
                </a:solidFill>
                <a:latin typeface="等线"/>
                <a:ea typeface="DejaVu Sans"/>
              </a:rPr>
              <a:t>Law of Demeter</a:t>
            </a:r>
            <a:endParaRPr b="0" lang="en-US" sz="1800" spc="-1" strike="noStrike">
              <a:latin typeface="Arial"/>
            </a:endParaRPr>
          </a:p>
          <a:p>
            <a:pPr>
              <a:lnSpc>
                <a:spcPct val="120000"/>
              </a:lnSpc>
            </a:pPr>
            <a:r>
              <a:rPr b="0" lang="en-US" sz="1800" spc="-1" strike="noStrike">
                <a:solidFill>
                  <a:srgbClr val="000000"/>
                </a:solidFill>
                <a:latin typeface="等线"/>
                <a:ea typeface="DejaVu Sans"/>
              </a:rPr>
              <a:t>不要和陌生人说话。</a:t>
            </a:r>
            <a:endParaRPr b="0" lang="en-US" sz="1800" spc="-1" strike="noStrike">
              <a:latin typeface="Arial"/>
            </a:endParaRPr>
          </a:p>
          <a:p>
            <a:pPr>
              <a:lnSpc>
                <a:spcPct val="120000"/>
              </a:lnSpc>
            </a:pPr>
            <a:r>
              <a:rPr b="0" lang="en-US" sz="1800" spc="-1" strike="noStrike">
                <a:solidFill>
                  <a:srgbClr val="000000"/>
                </a:solidFill>
                <a:latin typeface="等线"/>
                <a:ea typeface="DejaVu Sans"/>
              </a:rPr>
              <a:t>类与类交互时，在满足功能要求的基础上，传递的数据量越少越好。因为这样可能降低耦合度。</a:t>
            </a:r>
            <a:endParaRPr b="0" lang="en-US" sz="1800" spc="-1" strike="noStrike">
              <a:latin typeface="Arial"/>
            </a:endParaRPr>
          </a:p>
          <a:p>
            <a:pPr>
              <a:lnSpc>
                <a:spcPct val="120000"/>
              </a:lnSpc>
            </a:pP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稻壳儿搜索【幻雨工作室】_1" descr=""/>
          <p:cNvPicPr/>
          <p:nvPr/>
        </p:nvPicPr>
        <p:blipFill>
          <a:blip r:embed="rId1"/>
          <a:srcRect l="69499" t="0" r="0" b="0"/>
          <a:stretch/>
        </p:blipFill>
        <p:spPr>
          <a:xfrm>
            <a:off x="720" y="0"/>
            <a:ext cx="3439080" cy="6856920"/>
          </a:xfrm>
          <a:prstGeom prst="rect">
            <a:avLst/>
          </a:prstGeom>
          <a:ln>
            <a:noFill/>
          </a:ln>
        </p:spPr>
      </p:pic>
      <p:pic>
        <p:nvPicPr>
          <p:cNvPr id="140" name="稻壳儿搜索【幻雨工作室】_2" descr=""/>
          <p:cNvPicPr/>
          <p:nvPr/>
        </p:nvPicPr>
        <p:blipFill>
          <a:blip r:embed="rId2"/>
          <a:srcRect l="69499" t="0" r="0" b="0"/>
          <a:stretch/>
        </p:blipFill>
        <p:spPr>
          <a:xfrm>
            <a:off x="8751960" y="0"/>
            <a:ext cx="3439080" cy="6856920"/>
          </a:xfrm>
          <a:prstGeom prst="rect">
            <a:avLst/>
          </a:prstGeom>
          <a:ln>
            <a:noFill/>
          </a:ln>
        </p:spPr>
      </p:pic>
      <p:sp>
        <p:nvSpPr>
          <p:cNvPr id="141" name="CustomShape 1"/>
          <p:cNvSpPr/>
          <p:nvPr/>
        </p:nvSpPr>
        <p:spPr>
          <a:xfrm>
            <a:off x="4834800" y="3421080"/>
            <a:ext cx="2521800" cy="363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404040"/>
                </a:solidFill>
                <a:latin typeface="方正清刻本悦宋简体"/>
                <a:ea typeface="方正清刻本悦宋简体"/>
              </a:rPr>
              <a:t>Cases &amp; Analysis</a:t>
            </a:r>
            <a:endParaRPr b="0" lang="en-US" sz="1800" spc="-1" strike="noStrike">
              <a:latin typeface="Arial"/>
            </a:endParaRPr>
          </a:p>
        </p:txBody>
      </p:sp>
      <p:sp>
        <p:nvSpPr>
          <p:cNvPr id="142" name="CustomShape 2"/>
          <p:cNvSpPr/>
          <p:nvPr/>
        </p:nvSpPr>
        <p:spPr>
          <a:xfrm>
            <a:off x="4322880" y="2915640"/>
            <a:ext cx="3544920" cy="516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404040"/>
                </a:solidFill>
                <a:latin typeface="方正清刻本悦宋简体"/>
                <a:ea typeface="方正清刻本悦宋简体"/>
              </a:rPr>
              <a:t>思路</a:t>
            </a:r>
            <a:r>
              <a:rPr b="0" lang="en-US" sz="2800" spc="-1" strike="noStrike">
                <a:solidFill>
                  <a:srgbClr val="404040"/>
                </a:solidFill>
                <a:latin typeface="方正清刻本悦宋简体"/>
                <a:ea typeface="方正清刻本悦宋简体"/>
              </a:rPr>
              <a:t>&amp;</a:t>
            </a:r>
            <a:r>
              <a:rPr b="0" lang="en-US" sz="2800" spc="-1" strike="noStrike">
                <a:solidFill>
                  <a:srgbClr val="404040"/>
                </a:solidFill>
                <a:latin typeface="方正清刻本悦宋简体"/>
                <a:ea typeface="方正清刻本悦宋简体"/>
              </a:rPr>
              <a:t>例子分析</a:t>
            </a:r>
            <a:endParaRPr b="0" lang="en-US" sz="2800" spc="-1" strike="noStrike">
              <a:latin typeface="Arial"/>
            </a:endParaRPr>
          </a:p>
        </p:txBody>
      </p:sp>
      <p:sp>
        <p:nvSpPr>
          <p:cNvPr id="143" name="CustomShape 3"/>
          <p:cNvSpPr/>
          <p:nvPr/>
        </p:nvSpPr>
        <p:spPr>
          <a:xfrm>
            <a:off x="4322880" y="2229480"/>
            <a:ext cx="3544920" cy="699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20582a"/>
                </a:solidFill>
                <a:latin typeface="Arial"/>
                <a:ea typeface="方正清刻本悦宋简体"/>
              </a:rPr>
              <a:t>PART 03</a:t>
            </a:r>
            <a:endParaRPr b="0" lang="en-US" sz="4000" spc="-1" strike="noStrike">
              <a:latin typeface="Arial"/>
            </a:endParaRPr>
          </a:p>
        </p:txBody>
      </p:sp>
      <p:pic>
        <p:nvPicPr>
          <p:cNvPr id="144" name="稻壳儿搜索【幻雨工作室】_7" descr=""/>
          <p:cNvPicPr/>
          <p:nvPr/>
        </p:nvPicPr>
        <p:blipFill>
          <a:blip r:embed="rId3"/>
          <a:stretch/>
        </p:blipFill>
        <p:spPr>
          <a:xfrm>
            <a:off x="5817600" y="3805560"/>
            <a:ext cx="474480" cy="309960"/>
          </a:xfrm>
          <a:prstGeom prst="rect">
            <a:avLst/>
          </a:prstGeom>
          <a:ln>
            <a:noFill/>
          </a:ln>
        </p:spPr>
      </p:pic>
      <p:pic>
        <p:nvPicPr>
          <p:cNvPr id="145" name="稻壳儿搜索【幻雨工作室】_8" descr=""/>
          <p:cNvPicPr/>
          <p:nvPr/>
        </p:nvPicPr>
        <p:blipFill>
          <a:blip r:embed="rId4"/>
          <a:stretch/>
        </p:blipFill>
        <p:spPr>
          <a:xfrm>
            <a:off x="6239520" y="3805560"/>
            <a:ext cx="474480" cy="309960"/>
          </a:xfrm>
          <a:prstGeom prst="rect">
            <a:avLst/>
          </a:prstGeom>
          <a:ln>
            <a:noFill/>
          </a:ln>
        </p:spPr>
      </p:pic>
      <p:pic>
        <p:nvPicPr>
          <p:cNvPr id="146" name="稻壳儿搜索【幻雨工作室】_9" descr=""/>
          <p:cNvPicPr/>
          <p:nvPr/>
        </p:nvPicPr>
        <p:blipFill>
          <a:blip r:embed="rId5"/>
          <a:stretch/>
        </p:blipFill>
        <p:spPr>
          <a:xfrm>
            <a:off x="5385600" y="3805560"/>
            <a:ext cx="474480" cy="3099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稻壳儿搜索【幻雨工作室】_1" descr=""/>
          <p:cNvPicPr/>
          <p:nvPr/>
        </p:nvPicPr>
        <p:blipFill>
          <a:blip r:embed="rId1"/>
          <a:srcRect l="0" t="0" r="0" b="63886"/>
          <a:stretch/>
        </p:blipFill>
        <p:spPr>
          <a:xfrm>
            <a:off x="1080" y="-360"/>
            <a:ext cx="1692000" cy="1218240"/>
          </a:xfrm>
          <a:prstGeom prst="rect">
            <a:avLst/>
          </a:prstGeom>
          <a:ln>
            <a:noFill/>
          </a:ln>
        </p:spPr>
      </p:pic>
      <p:pic>
        <p:nvPicPr>
          <p:cNvPr id="148"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149" name="CustomShape 1"/>
          <p:cNvSpPr/>
          <p:nvPr/>
        </p:nvSpPr>
        <p:spPr>
          <a:xfrm>
            <a:off x="4626000" y="725760"/>
            <a:ext cx="2589840" cy="397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20582a"/>
                </a:solidFill>
                <a:latin typeface="方正清刻本悦宋简体"/>
                <a:ea typeface="方正清刻本悦宋简体"/>
              </a:rPr>
              <a:t>常规思路</a:t>
            </a:r>
            <a:endParaRPr b="0" lang="en-US" sz="2400" spc="-1" strike="noStrike">
              <a:latin typeface="Arial"/>
            </a:endParaRPr>
          </a:p>
        </p:txBody>
      </p:sp>
      <p:sp>
        <p:nvSpPr>
          <p:cNvPr id="150" name="Line 2"/>
          <p:cNvSpPr/>
          <p:nvPr/>
        </p:nvSpPr>
        <p:spPr>
          <a:xfrm flipV="1">
            <a:off x="2183040" y="3389040"/>
            <a:ext cx="679680" cy="680040"/>
          </a:xfrm>
          <a:prstGeom prst="line">
            <a:avLst/>
          </a:prstGeom>
          <a:ln w="3240">
            <a:solidFill>
              <a:schemeClr val="tx1">
                <a:lumMod val="50000"/>
                <a:lumOff val="50000"/>
              </a:schemeClr>
            </a:solidFill>
            <a:round/>
            <a:headEnd len="med" type="oval" w="med"/>
            <a:tailEnd len="med" type="oval" w="med"/>
          </a:ln>
        </p:spPr>
        <p:style>
          <a:lnRef idx="1">
            <a:schemeClr val="accent1"/>
          </a:lnRef>
          <a:fillRef idx="0">
            <a:schemeClr val="accent1"/>
          </a:fillRef>
          <a:effectRef idx="0">
            <a:schemeClr val="accent1"/>
          </a:effectRef>
          <a:fontRef idx="minor"/>
        </p:style>
      </p:sp>
      <p:sp>
        <p:nvSpPr>
          <p:cNvPr id="151" name="Line 3"/>
          <p:cNvSpPr/>
          <p:nvPr/>
        </p:nvSpPr>
        <p:spPr>
          <a:xfrm flipH="1" flipV="1">
            <a:off x="3754440" y="3409200"/>
            <a:ext cx="680040" cy="680040"/>
          </a:xfrm>
          <a:prstGeom prst="line">
            <a:avLst/>
          </a:prstGeom>
          <a:ln w="3240">
            <a:solidFill>
              <a:schemeClr val="tx1">
                <a:lumMod val="50000"/>
                <a:lumOff val="50000"/>
              </a:schemeClr>
            </a:solidFill>
            <a:round/>
            <a:headEnd len="med" type="oval" w="med"/>
            <a:tailEnd len="med" type="oval" w="med"/>
          </a:ln>
        </p:spPr>
        <p:style>
          <a:lnRef idx="1">
            <a:schemeClr val="accent1"/>
          </a:lnRef>
          <a:fillRef idx="0">
            <a:schemeClr val="accent1"/>
          </a:fillRef>
          <a:effectRef idx="0">
            <a:schemeClr val="accent1"/>
          </a:effectRef>
          <a:fontRef idx="minor"/>
        </p:style>
      </p:sp>
      <p:sp>
        <p:nvSpPr>
          <p:cNvPr id="152" name="Line 4"/>
          <p:cNvSpPr/>
          <p:nvPr/>
        </p:nvSpPr>
        <p:spPr>
          <a:xfrm flipV="1">
            <a:off x="5052240" y="3389040"/>
            <a:ext cx="679680" cy="680040"/>
          </a:xfrm>
          <a:prstGeom prst="line">
            <a:avLst/>
          </a:prstGeom>
          <a:ln w="3240">
            <a:solidFill>
              <a:schemeClr val="tx1">
                <a:lumMod val="50000"/>
                <a:lumOff val="50000"/>
              </a:schemeClr>
            </a:solidFill>
            <a:round/>
            <a:headEnd len="med" type="oval" w="med"/>
            <a:tailEnd len="med" type="oval" w="med"/>
          </a:ln>
        </p:spPr>
        <p:style>
          <a:lnRef idx="1">
            <a:schemeClr val="accent1"/>
          </a:lnRef>
          <a:fillRef idx="0">
            <a:schemeClr val="accent1"/>
          </a:fillRef>
          <a:effectRef idx="0">
            <a:schemeClr val="accent1"/>
          </a:effectRef>
          <a:fontRef idx="minor"/>
        </p:style>
      </p:sp>
      <p:sp>
        <p:nvSpPr>
          <p:cNvPr id="153" name="Line 5"/>
          <p:cNvSpPr/>
          <p:nvPr/>
        </p:nvSpPr>
        <p:spPr>
          <a:xfrm flipH="1" flipV="1">
            <a:off x="6704640" y="3409200"/>
            <a:ext cx="680040" cy="680040"/>
          </a:xfrm>
          <a:prstGeom prst="line">
            <a:avLst/>
          </a:prstGeom>
          <a:ln w="3240">
            <a:solidFill>
              <a:schemeClr val="tx1">
                <a:lumMod val="50000"/>
                <a:lumOff val="50000"/>
              </a:schemeClr>
            </a:solidFill>
            <a:round/>
            <a:headEnd len="med" type="oval" w="med"/>
            <a:tailEnd len="med" type="oval" w="med"/>
          </a:ln>
        </p:spPr>
        <p:style>
          <a:lnRef idx="1">
            <a:schemeClr val="accent1"/>
          </a:lnRef>
          <a:fillRef idx="0">
            <a:schemeClr val="accent1"/>
          </a:fillRef>
          <a:effectRef idx="0">
            <a:schemeClr val="accent1"/>
          </a:effectRef>
          <a:fontRef idx="minor"/>
        </p:style>
      </p:sp>
      <p:sp>
        <p:nvSpPr>
          <p:cNvPr id="154" name="Line 6"/>
          <p:cNvSpPr/>
          <p:nvPr/>
        </p:nvSpPr>
        <p:spPr>
          <a:xfrm flipV="1">
            <a:off x="8049960" y="3444480"/>
            <a:ext cx="680040" cy="679680"/>
          </a:xfrm>
          <a:prstGeom prst="line">
            <a:avLst/>
          </a:prstGeom>
          <a:ln w="3240">
            <a:solidFill>
              <a:schemeClr val="tx1">
                <a:lumMod val="50000"/>
                <a:lumOff val="50000"/>
              </a:schemeClr>
            </a:solidFill>
            <a:round/>
            <a:headEnd len="med" type="oval" w="med"/>
            <a:tailEnd len="med" type="oval" w="med"/>
          </a:ln>
        </p:spPr>
        <p:style>
          <a:lnRef idx="1">
            <a:schemeClr val="accent1"/>
          </a:lnRef>
          <a:fillRef idx="0">
            <a:schemeClr val="accent1"/>
          </a:fillRef>
          <a:effectRef idx="0">
            <a:schemeClr val="accent1"/>
          </a:effectRef>
          <a:fontRef idx="minor"/>
        </p:style>
      </p:sp>
      <p:sp>
        <p:nvSpPr>
          <p:cNvPr id="155" name="CustomShape 7"/>
          <p:cNvSpPr/>
          <p:nvPr/>
        </p:nvSpPr>
        <p:spPr>
          <a:xfrm>
            <a:off x="1375560" y="4070520"/>
            <a:ext cx="925200" cy="92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6" name="CustomShape 8"/>
          <p:cNvSpPr/>
          <p:nvPr/>
        </p:nvSpPr>
        <p:spPr>
          <a:xfrm>
            <a:off x="1493280" y="4344120"/>
            <a:ext cx="718920" cy="398160"/>
          </a:xfrm>
          <a:prstGeom prst="rect">
            <a:avLst/>
          </a:prstGeom>
          <a:noFill/>
          <a:ln>
            <a:noFill/>
          </a:ln>
        </p:spPr>
        <p:style>
          <a:lnRef idx="0"/>
          <a:fillRef idx="0"/>
          <a:effectRef idx="0"/>
          <a:fontRef idx="minor"/>
        </p:style>
        <p:txBody>
          <a:bodyPr lIns="93240" rIns="93240" tIns="46800" bIns="46800"/>
          <a:p>
            <a:pPr algn="ctr">
              <a:lnSpc>
                <a:spcPct val="100000"/>
              </a:lnSpc>
            </a:pPr>
            <a:r>
              <a:rPr b="0" lang="en-US" sz="2000" spc="-1" strike="noStrike">
                <a:solidFill>
                  <a:srgbClr val="ffffff"/>
                </a:solidFill>
                <a:latin typeface="Arial"/>
                <a:ea typeface="微软雅黑"/>
              </a:rPr>
              <a:t>01</a:t>
            </a:r>
            <a:endParaRPr b="0" lang="en-US" sz="2000" spc="-1" strike="noStrike">
              <a:latin typeface="Arial"/>
            </a:endParaRPr>
          </a:p>
        </p:txBody>
      </p:sp>
      <p:sp>
        <p:nvSpPr>
          <p:cNvPr id="157" name="CustomShape 9"/>
          <p:cNvSpPr/>
          <p:nvPr/>
        </p:nvSpPr>
        <p:spPr>
          <a:xfrm>
            <a:off x="4280400" y="4070520"/>
            <a:ext cx="925200" cy="92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8" name="CustomShape 10"/>
          <p:cNvSpPr/>
          <p:nvPr/>
        </p:nvSpPr>
        <p:spPr>
          <a:xfrm>
            <a:off x="4372200" y="4344120"/>
            <a:ext cx="718920" cy="398160"/>
          </a:xfrm>
          <a:prstGeom prst="rect">
            <a:avLst/>
          </a:prstGeom>
          <a:noFill/>
          <a:ln>
            <a:noFill/>
          </a:ln>
        </p:spPr>
        <p:style>
          <a:lnRef idx="0"/>
          <a:fillRef idx="0"/>
          <a:effectRef idx="0"/>
          <a:fontRef idx="minor"/>
        </p:style>
        <p:txBody>
          <a:bodyPr lIns="93240" rIns="93240" tIns="46800" bIns="46800"/>
          <a:p>
            <a:pPr algn="ctr">
              <a:lnSpc>
                <a:spcPct val="100000"/>
              </a:lnSpc>
            </a:pPr>
            <a:r>
              <a:rPr b="0" lang="en-US" sz="2000" spc="-1" strike="noStrike">
                <a:solidFill>
                  <a:srgbClr val="ffffff"/>
                </a:solidFill>
                <a:latin typeface="Arial"/>
                <a:ea typeface="微软雅黑"/>
              </a:rPr>
              <a:t>03</a:t>
            </a:r>
            <a:endParaRPr b="0" lang="en-US" sz="2000" spc="-1" strike="noStrike">
              <a:latin typeface="Arial"/>
            </a:endParaRPr>
          </a:p>
        </p:txBody>
      </p:sp>
      <p:sp>
        <p:nvSpPr>
          <p:cNvPr id="159" name="CustomShape 11"/>
          <p:cNvSpPr/>
          <p:nvPr/>
        </p:nvSpPr>
        <p:spPr>
          <a:xfrm>
            <a:off x="7219080" y="4070520"/>
            <a:ext cx="925200" cy="92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0" name="CustomShape 12"/>
          <p:cNvSpPr/>
          <p:nvPr/>
        </p:nvSpPr>
        <p:spPr>
          <a:xfrm>
            <a:off x="7352280" y="4344120"/>
            <a:ext cx="718920" cy="398160"/>
          </a:xfrm>
          <a:prstGeom prst="rect">
            <a:avLst/>
          </a:prstGeom>
          <a:noFill/>
          <a:ln>
            <a:noFill/>
          </a:ln>
        </p:spPr>
        <p:style>
          <a:lnRef idx="0"/>
          <a:fillRef idx="0"/>
          <a:effectRef idx="0"/>
          <a:fontRef idx="minor"/>
        </p:style>
        <p:txBody>
          <a:bodyPr lIns="93240" rIns="93240" tIns="46800" bIns="46800"/>
          <a:p>
            <a:pPr algn="ctr">
              <a:lnSpc>
                <a:spcPct val="100000"/>
              </a:lnSpc>
            </a:pPr>
            <a:r>
              <a:rPr b="0" lang="en-US" sz="2000" spc="-1" strike="noStrike">
                <a:solidFill>
                  <a:srgbClr val="ffffff"/>
                </a:solidFill>
                <a:latin typeface="Arial"/>
                <a:ea typeface="微软雅黑"/>
              </a:rPr>
              <a:t>05</a:t>
            </a:r>
            <a:endParaRPr b="0" lang="en-US" sz="2000" spc="-1" strike="noStrike">
              <a:latin typeface="Arial"/>
            </a:endParaRPr>
          </a:p>
        </p:txBody>
      </p:sp>
      <p:sp>
        <p:nvSpPr>
          <p:cNvPr id="161" name="CustomShape 13"/>
          <p:cNvSpPr/>
          <p:nvPr/>
        </p:nvSpPr>
        <p:spPr>
          <a:xfrm>
            <a:off x="2828520" y="2618280"/>
            <a:ext cx="925200" cy="92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2" name="CustomShape 14"/>
          <p:cNvSpPr/>
          <p:nvPr/>
        </p:nvSpPr>
        <p:spPr>
          <a:xfrm>
            <a:off x="2892600" y="2880720"/>
            <a:ext cx="718920" cy="398160"/>
          </a:xfrm>
          <a:prstGeom prst="rect">
            <a:avLst/>
          </a:prstGeom>
          <a:noFill/>
          <a:ln>
            <a:noFill/>
          </a:ln>
        </p:spPr>
        <p:style>
          <a:lnRef idx="0"/>
          <a:fillRef idx="0"/>
          <a:effectRef idx="0"/>
          <a:fontRef idx="minor"/>
        </p:style>
        <p:txBody>
          <a:bodyPr lIns="93240" rIns="93240" tIns="46800" bIns="46800"/>
          <a:p>
            <a:pPr algn="ctr">
              <a:lnSpc>
                <a:spcPct val="100000"/>
              </a:lnSpc>
            </a:pPr>
            <a:r>
              <a:rPr b="0" lang="en-US" sz="2000" spc="-1" strike="noStrike">
                <a:solidFill>
                  <a:srgbClr val="ffffff"/>
                </a:solidFill>
                <a:latin typeface="Arial"/>
                <a:ea typeface="微软雅黑"/>
              </a:rPr>
              <a:t>02</a:t>
            </a:r>
            <a:endParaRPr b="0" lang="en-US" sz="2000" spc="-1" strike="noStrike">
              <a:latin typeface="Arial"/>
            </a:endParaRPr>
          </a:p>
        </p:txBody>
      </p:sp>
      <p:sp>
        <p:nvSpPr>
          <p:cNvPr id="163" name="CustomShape 15"/>
          <p:cNvSpPr/>
          <p:nvPr/>
        </p:nvSpPr>
        <p:spPr>
          <a:xfrm>
            <a:off x="5732280" y="2618280"/>
            <a:ext cx="925200" cy="92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4" name="CustomShape 16"/>
          <p:cNvSpPr/>
          <p:nvPr/>
        </p:nvSpPr>
        <p:spPr>
          <a:xfrm>
            <a:off x="5825160" y="2880720"/>
            <a:ext cx="718920" cy="398160"/>
          </a:xfrm>
          <a:prstGeom prst="rect">
            <a:avLst/>
          </a:prstGeom>
          <a:noFill/>
          <a:ln>
            <a:noFill/>
          </a:ln>
        </p:spPr>
        <p:style>
          <a:lnRef idx="0"/>
          <a:fillRef idx="0"/>
          <a:effectRef idx="0"/>
          <a:fontRef idx="minor"/>
        </p:style>
        <p:txBody>
          <a:bodyPr lIns="93240" rIns="93240" tIns="46800" bIns="46800"/>
          <a:p>
            <a:pPr algn="ctr">
              <a:lnSpc>
                <a:spcPct val="100000"/>
              </a:lnSpc>
            </a:pPr>
            <a:r>
              <a:rPr b="0" lang="en-US" sz="2000" spc="-1" strike="noStrike">
                <a:solidFill>
                  <a:srgbClr val="ffffff"/>
                </a:solidFill>
                <a:latin typeface="Arial"/>
                <a:ea typeface="微软雅黑"/>
              </a:rPr>
              <a:t>04</a:t>
            </a:r>
            <a:endParaRPr b="0" lang="en-US" sz="2000" spc="-1" strike="noStrike">
              <a:latin typeface="Arial"/>
            </a:endParaRPr>
          </a:p>
        </p:txBody>
      </p:sp>
      <p:sp>
        <p:nvSpPr>
          <p:cNvPr id="165" name="CustomShape 17"/>
          <p:cNvSpPr/>
          <p:nvPr/>
        </p:nvSpPr>
        <p:spPr>
          <a:xfrm>
            <a:off x="8670960" y="2618280"/>
            <a:ext cx="925200" cy="92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6" name="CustomShape 18"/>
          <p:cNvSpPr/>
          <p:nvPr/>
        </p:nvSpPr>
        <p:spPr>
          <a:xfrm>
            <a:off x="8762040" y="2880720"/>
            <a:ext cx="718920" cy="398160"/>
          </a:xfrm>
          <a:prstGeom prst="rect">
            <a:avLst/>
          </a:prstGeom>
          <a:noFill/>
          <a:ln>
            <a:noFill/>
          </a:ln>
        </p:spPr>
        <p:style>
          <a:lnRef idx="0"/>
          <a:fillRef idx="0"/>
          <a:effectRef idx="0"/>
          <a:fontRef idx="minor"/>
        </p:style>
        <p:txBody>
          <a:bodyPr lIns="93240" rIns="93240" tIns="46800" bIns="46800"/>
          <a:p>
            <a:pPr algn="ctr">
              <a:lnSpc>
                <a:spcPct val="100000"/>
              </a:lnSpc>
            </a:pPr>
            <a:r>
              <a:rPr b="0" lang="en-US" sz="2000" spc="-1" strike="noStrike">
                <a:solidFill>
                  <a:srgbClr val="ffffff"/>
                </a:solidFill>
                <a:latin typeface="Arial"/>
                <a:ea typeface="微软雅黑"/>
              </a:rPr>
              <a:t>06</a:t>
            </a:r>
            <a:endParaRPr b="0" lang="en-US" sz="2000" spc="-1" strike="noStrike">
              <a:latin typeface="Arial"/>
            </a:endParaRPr>
          </a:p>
        </p:txBody>
      </p:sp>
      <p:sp>
        <p:nvSpPr>
          <p:cNvPr id="167" name="CustomShape 19"/>
          <p:cNvSpPr/>
          <p:nvPr/>
        </p:nvSpPr>
        <p:spPr>
          <a:xfrm>
            <a:off x="1224000" y="5211720"/>
            <a:ext cx="215424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404040"/>
                </a:solidFill>
                <a:latin typeface="华文细黑"/>
                <a:ea typeface="华文细黑"/>
              </a:rPr>
              <a:t>分析需求</a:t>
            </a:r>
            <a:endParaRPr b="0" lang="en-US" sz="1400" spc="-1" strike="noStrike">
              <a:latin typeface="Arial"/>
            </a:endParaRPr>
          </a:p>
        </p:txBody>
      </p:sp>
      <p:sp>
        <p:nvSpPr>
          <p:cNvPr id="168" name="CustomShape 20"/>
          <p:cNvSpPr/>
          <p:nvPr/>
        </p:nvSpPr>
        <p:spPr>
          <a:xfrm>
            <a:off x="4280400" y="5211720"/>
            <a:ext cx="215424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1600" spc="-1" strike="noStrike">
                <a:solidFill>
                  <a:srgbClr val="404040"/>
                </a:solidFill>
                <a:latin typeface="华文细黑"/>
                <a:ea typeface="华文细黑"/>
              </a:rPr>
              <a:t>建立数据模型</a:t>
            </a:r>
            <a:endParaRPr b="0" lang="en-US" sz="1600" spc="-1" strike="noStrike">
              <a:latin typeface="Arial"/>
            </a:endParaRPr>
          </a:p>
        </p:txBody>
      </p:sp>
      <p:sp>
        <p:nvSpPr>
          <p:cNvPr id="169" name="CustomShape 21"/>
          <p:cNvSpPr/>
          <p:nvPr/>
        </p:nvSpPr>
        <p:spPr>
          <a:xfrm>
            <a:off x="7219080" y="5211720"/>
            <a:ext cx="215424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404040"/>
                </a:solidFill>
                <a:latin typeface="华文细黑"/>
                <a:ea typeface="华文细黑"/>
              </a:rPr>
              <a:t>根据需求设计具体方法</a:t>
            </a:r>
            <a:endParaRPr b="0" lang="en-US" sz="1400" spc="-1" strike="noStrike">
              <a:latin typeface="Arial"/>
            </a:endParaRPr>
          </a:p>
        </p:txBody>
      </p:sp>
      <p:sp>
        <p:nvSpPr>
          <p:cNvPr id="170" name="CustomShape 22"/>
          <p:cNvSpPr/>
          <p:nvPr/>
        </p:nvSpPr>
        <p:spPr>
          <a:xfrm>
            <a:off x="8672400" y="2222640"/>
            <a:ext cx="215424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404040"/>
                </a:solidFill>
                <a:latin typeface="华文细黑"/>
                <a:ea typeface="华文细黑"/>
              </a:rPr>
              <a:t>调试方法</a:t>
            </a:r>
            <a:endParaRPr b="0" lang="en-US" sz="1400" spc="-1" strike="noStrike">
              <a:latin typeface="Arial"/>
            </a:endParaRPr>
          </a:p>
        </p:txBody>
      </p:sp>
      <p:sp>
        <p:nvSpPr>
          <p:cNvPr id="171" name="CustomShape 23"/>
          <p:cNvSpPr/>
          <p:nvPr/>
        </p:nvSpPr>
        <p:spPr>
          <a:xfrm>
            <a:off x="5575680" y="2144880"/>
            <a:ext cx="215424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404040"/>
                </a:solidFill>
                <a:latin typeface="华文细黑"/>
                <a:ea typeface="华文细黑"/>
              </a:rPr>
              <a:t>提取数据共性</a:t>
            </a:r>
            <a:endParaRPr b="0" lang="en-US" sz="1400" spc="-1" strike="noStrike">
              <a:latin typeface="Arial"/>
            </a:endParaRPr>
          </a:p>
        </p:txBody>
      </p:sp>
      <p:sp>
        <p:nvSpPr>
          <p:cNvPr id="172" name="CustomShape 24"/>
          <p:cNvSpPr/>
          <p:nvPr/>
        </p:nvSpPr>
        <p:spPr>
          <a:xfrm>
            <a:off x="2422080" y="2080080"/>
            <a:ext cx="215424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404040"/>
                </a:solidFill>
                <a:latin typeface="华文细黑"/>
                <a:ea typeface="华文细黑"/>
              </a:rPr>
              <a:t>分析数据行为</a:t>
            </a:r>
            <a:endParaRPr b="0" lang="en-US" sz="14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稻壳儿搜索【幻雨工作室】_1" descr=""/>
          <p:cNvPicPr/>
          <p:nvPr/>
        </p:nvPicPr>
        <p:blipFill>
          <a:blip r:embed="rId1"/>
          <a:srcRect l="0" t="0" r="0" b="63886"/>
          <a:stretch/>
        </p:blipFill>
        <p:spPr>
          <a:xfrm>
            <a:off x="1080" y="-360"/>
            <a:ext cx="1692000" cy="1218240"/>
          </a:xfrm>
          <a:prstGeom prst="rect">
            <a:avLst/>
          </a:prstGeom>
          <a:ln>
            <a:noFill/>
          </a:ln>
        </p:spPr>
      </p:pic>
      <p:pic>
        <p:nvPicPr>
          <p:cNvPr id="174" name="稻壳儿搜索【幻雨工作室】_2" descr=""/>
          <p:cNvPicPr/>
          <p:nvPr/>
        </p:nvPicPr>
        <p:blipFill>
          <a:blip r:embed="rId2"/>
          <a:srcRect l="0" t="55488" r="0" b="0"/>
          <a:stretch/>
        </p:blipFill>
        <p:spPr>
          <a:xfrm>
            <a:off x="10020240" y="4930920"/>
            <a:ext cx="2169720" cy="1926360"/>
          </a:xfrm>
          <a:prstGeom prst="rect">
            <a:avLst/>
          </a:prstGeom>
          <a:ln>
            <a:noFill/>
          </a:ln>
        </p:spPr>
      </p:pic>
      <p:sp>
        <p:nvSpPr>
          <p:cNvPr id="175" name="CustomShape 1"/>
          <p:cNvSpPr/>
          <p:nvPr/>
        </p:nvSpPr>
        <p:spPr>
          <a:xfrm>
            <a:off x="3827880" y="816840"/>
            <a:ext cx="4537080" cy="397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20582a"/>
                </a:solidFill>
                <a:latin typeface="方正清刻本悦宋简体"/>
                <a:ea typeface="方正清刻本悦宋简体"/>
              </a:rPr>
              <a:t>实例：面向对象思想重构</a:t>
            </a:r>
            <a:r>
              <a:rPr b="0" lang="en-US" sz="2400" spc="-1" strike="noStrike">
                <a:solidFill>
                  <a:srgbClr val="20582a"/>
                </a:solidFill>
                <a:latin typeface="方正清刻本悦宋简体"/>
                <a:ea typeface="方正清刻本悦宋简体"/>
              </a:rPr>
              <a:t>Shopping.py</a:t>
            </a:r>
            <a:endParaRPr b="0" lang="en-US" sz="2400" spc="-1" strike="noStrike">
              <a:latin typeface="Arial"/>
            </a:endParaRPr>
          </a:p>
        </p:txBody>
      </p:sp>
      <p:sp>
        <p:nvSpPr>
          <p:cNvPr id="176" name="CustomShape 2"/>
          <p:cNvSpPr/>
          <p:nvPr/>
        </p:nvSpPr>
        <p:spPr>
          <a:xfrm rot="2700000">
            <a:off x="4540680" y="2177640"/>
            <a:ext cx="1225800" cy="1225800"/>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7" name="CustomShape 3"/>
          <p:cNvSpPr/>
          <p:nvPr/>
        </p:nvSpPr>
        <p:spPr>
          <a:xfrm rot="2700000">
            <a:off x="4540680" y="4058280"/>
            <a:ext cx="1225800" cy="1225800"/>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78" name="CustomShape 4"/>
          <p:cNvSpPr/>
          <p:nvPr/>
        </p:nvSpPr>
        <p:spPr>
          <a:xfrm rot="13500000">
            <a:off x="6450480" y="2201400"/>
            <a:ext cx="1225800" cy="1225800"/>
          </a:xfrm>
          <a:prstGeom prst="flowChartDocumen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79" name="CustomShape 5"/>
          <p:cNvSpPr/>
          <p:nvPr/>
        </p:nvSpPr>
        <p:spPr>
          <a:xfrm rot="13500000">
            <a:off x="6450480" y="4082040"/>
            <a:ext cx="1225800" cy="1225800"/>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0" name="CustomShape 6"/>
          <p:cNvSpPr/>
          <p:nvPr/>
        </p:nvSpPr>
        <p:spPr>
          <a:xfrm>
            <a:off x="6851880" y="2561040"/>
            <a:ext cx="422640" cy="505440"/>
          </a:xfrm>
          <a:custGeom>
            <a:avLst/>
            <a:gdLst/>
            <a:ahLst/>
            <a:rect l="l" t="t" r="r" b="b"/>
            <a:pathLst>
              <a:path w="120" h="144">
                <a:moveTo>
                  <a:pt x="102" y="60"/>
                </a:moveTo>
                <a:cubicBezTo>
                  <a:pt x="102" y="42"/>
                  <a:pt x="102" y="42"/>
                  <a:pt x="102" y="42"/>
                </a:cubicBezTo>
                <a:cubicBezTo>
                  <a:pt x="102" y="42"/>
                  <a:pt x="102" y="0"/>
                  <a:pt x="60" y="0"/>
                </a:cubicBezTo>
                <a:cubicBezTo>
                  <a:pt x="18" y="0"/>
                  <a:pt x="18" y="42"/>
                  <a:pt x="18" y="42"/>
                </a:cubicBezTo>
                <a:cubicBezTo>
                  <a:pt x="18" y="60"/>
                  <a:pt x="18" y="60"/>
                  <a:pt x="18" y="60"/>
                </a:cubicBezTo>
                <a:cubicBezTo>
                  <a:pt x="0" y="60"/>
                  <a:pt x="0" y="60"/>
                  <a:pt x="0" y="60"/>
                </a:cubicBezTo>
                <a:cubicBezTo>
                  <a:pt x="0" y="144"/>
                  <a:pt x="0" y="144"/>
                  <a:pt x="0" y="144"/>
                </a:cubicBezTo>
                <a:cubicBezTo>
                  <a:pt x="120" y="144"/>
                  <a:pt x="120" y="144"/>
                  <a:pt x="120" y="144"/>
                </a:cubicBezTo>
                <a:cubicBezTo>
                  <a:pt x="120" y="60"/>
                  <a:pt x="120" y="60"/>
                  <a:pt x="120" y="60"/>
                </a:cubicBezTo>
                <a:lnTo>
                  <a:pt x="102" y="60"/>
                </a:lnTo>
                <a:close/>
                <a:moveTo>
                  <a:pt x="66" y="106"/>
                </a:moveTo>
                <a:cubicBezTo>
                  <a:pt x="66" y="126"/>
                  <a:pt x="66" y="126"/>
                  <a:pt x="66" y="126"/>
                </a:cubicBezTo>
                <a:cubicBezTo>
                  <a:pt x="54" y="126"/>
                  <a:pt x="54" y="126"/>
                  <a:pt x="54" y="126"/>
                </a:cubicBezTo>
                <a:cubicBezTo>
                  <a:pt x="54" y="106"/>
                  <a:pt x="54" y="106"/>
                  <a:pt x="54" y="106"/>
                </a:cubicBezTo>
                <a:cubicBezTo>
                  <a:pt x="50" y="104"/>
                  <a:pt x="48" y="100"/>
                  <a:pt x="48" y="96"/>
                </a:cubicBezTo>
                <a:cubicBezTo>
                  <a:pt x="48" y="89"/>
                  <a:pt x="53" y="84"/>
                  <a:pt x="60" y="84"/>
                </a:cubicBezTo>
                <a:cubicBezTo>
                  <a:pt x="67" y="84"/>
                  <a:pt x="72" y="89"/>
                  <a:pt x="72" y="96"/>
                </a:cubicBezTo>
                <a:cubicBezTo>
                  <a:pt x="72" y="100"/>
                  <a:pt x="70" y="104"/>
                  <a:pt x="66" y="106"/>
                </a:cubicBezTo>
                <a:moveTo>
                  <a:pt x="90" y="60"/>
                </a:moveTo>
                <a:cubicBezTo>
                  <a:pt x="30" y="60"/>
                  <a:pt x="30" y="60"/>
                  <a:pt x="30" y="60"/>
                </a:cubicBezTo>
                <a:cubicBezTo>
                  <a:pt x="30" y="42"/>
                  <a:pt x="30" y="42"/>
                  <a:pt x="30" y="42"/>
                </a:cubicBezTo>
                <a:cubicBezTo>
                  <a:pt x="30" y="37"/>
                  <a:pt x="32" y="12"/>
                  <a:pt x="60" y="12"/>
                </a:cubicBezTo>
                <a:cubicBezTo>
                  <a:pt x="88" y="12"/>
                  <a:pt x="90" y="37"/>
                  <a:pt x="90" y="42"/>
                </a:cubicBezTo>
                <a:lnTo>
                  <a:pt x="90" y="60"/>
                </a:lnTo>
                <a:close/>
              </a:path>
            </a:pathLst>
          </a:custGeom>
          <a:solidFill>
            <a:schemeClr val="bg1"/>
          </a:solidFill>
          <a:ln>
            <a:noFill/>
          </a:ln>
        </p:spPr>
        <p:style>
          <a:lnRef idx="0"/>
          <a:fillRef idx="0"/>
          <a:effectRef idx="0"/>
          <a:fontRef idx="minor"/>
        </p:style>
      </p:sp>
      <p:sp>
        <p:nvSpPr>
          <p:cNvPr id="181" name="CustomShape 7"/>
          <p:cNvSpPr/>
          <p:nvPr/>
        </p:nvSpPr>
        <p:spPr>
          <a:xfrm>
            <a:off x="6956280" y="4439160"/>
            <a:ext cx="210960" cy="315720"/>
          </a:xfrm>
          <a:custGeom>
            <a:avLst/>
            <a:gdLst/>
            <a:ahLst/>
            <a:rect l="l" t="t" r="r" b="b"/>
            <a:pathLst>
              <a:path w="97" h="145">
                <a:moveTo>
                  <a:pt x="68" y="87"/>
                </a:moveTo>
                <a:lnTo>
                  <a:pt x="68" y="0"/>
                </a:lnTo>
                <a:lnTo>
                  <a:pt x="29" y="0"/>
                </a:lnTo>
                <a:lnTo>
                  <a:pt x="29" y="87"/>
                </a:lnTo>
                <a:lnTo>
                  <a:pt x="0" y="87"/>
                </a:lnTo>
                <a:lnTo>
                  <a:pt x="49" y="145"/>
                </a:lnTo>
                <a:lnTo>
                  <a:pt x="97" y="87"/>
                </a:lnTo>
                <a:lnTo>
                  <a:pt x="68" y="87"/>
                </a:lnTo>
                <a:close/>
              </a:path>
            </a:pathLst>
          </a:custGeom>
          <a:solidFill>
            <a:schemeClr val="bg1"/>
          </a:solidFill>
          <a:ln>
            <a:noFill/>
          </a:ln>
        </p:spPr>
        <p:style>
          <a:lnRef idx="0"/>
          <a:fillRef idx="0"/>
          <a:effectRef idx="0"/>
          <a:fontRef idx="minor"/>
        </p:style>
      </p:sp>
      <p:sp>
        <p:nvSpPr>
          <p:cNvPr id="182" name="CustomShape 8"/>
          <p:cNvSpPr/>
          <p:nvPr/>
        </p:nvSpPr>
        <p:spPr>
          <a:xfrm>
            <a:off x="6810480" y="4483080"/>
            <a:ext cx="505800" cy="463680"/>
          </a:xfrm>
          <a:custGeom>
            <a:avLst/>
            <a:gdLst/>
            <a:ahLst/>
            <a:rect l="l" t="t" r="r" b="b"/>
            <a:pathLst>
              <a:path w="232" h="213">
                <a:moveTo>
                  <a:pt x="180" y="0"/>
                </a:moveTo>
                <a:lnTo>
                  <a:pt x="155" y="0"/>
                </a:lnTo>
                <a:lnTo>
                  <a:pt x="155" y="19"/>
                </a:lnTo>
                <a:lnTo>
                  <a:pt x="168" y="19"/>
                </a:lnTo>
                <a:lnTo>
                  <a:pt x="211" y="116"/>
                </a:lnTo>
                <a:lnTo>
                  <a:pt x="159" y="116"/>
                </a:lnTo>
                <a:lnTo>
                  <a:pt x="140" y="145"/>
                </a:lnTo>
                <a:lnTo>
                  <a:pt x="92" y="145"/>
                </a:lnTo>
                <a:lnTo>
                  <a:pt x="72" y="116"/>
                </a:lnTo>
                <a:lnTo>
                  <a:pt x="21" y="116"/>
                </a:lnTo>
                <a:lnTo>
                  <a:pt x="64" y="19"/>
                </a:lnTo>
                <a:lnTo>
                  <a:pt x="77" y="19"/>
                </a:lnTo>
                <a:lnTo>
                  <a:pt x="77" y="0"/>
                </a:lnTo>
                <a:lnTo>
                  <a:pt x="51" y="0"/>
                </a:lnTo>
                <a:lnTo>
                  <a:pt x="0" y="114"/>
                </a:lnTo>
                <a:lnTo>
                  <a:pt x="0" y="213"/>
                </a:lnTo>
                <a:lnTo>
                  <a:pt x="232" y="213"/>
                </a:lnTo>
                <a:lnTo>
                  <a:pt x="232" y="114"/>
                </a:lnTo>
                <a:lnTo>
                  <a:pt x="180" y="0"/>
                </a:lnTo>
                <a:close/>
              </a:path>
            </a:pathLst>
          </a:custGeom>
          <a:solidFill>
            <a:schemeClr val="bg1"/>
          </a:solidFill>
          <a:ln>
            <a:noFill/>
          </a:ln>
        </p:spPr>
        <p:style>
          <a:lnRef idx="0"/>
          <a:fillRef idx="0"/>
          <a:effectRef idx="0"/>
          <a:fontRef idx="minor"/>
        </p:style>
      </p:sp>
      <p:sp>
        <p:nvSpPr>
          <p:cNvPr id="183" name="CustomShape 9"/>
          <p:cNvSpPr/>
          <p:nvPr/>
        </p:nvSpPr>
        <p:spPr>
          <a:xfrm>
            <a:off x="4963320" y="2665080"/>
            <a:ext cx="378720" cy="188640"/>
          </a:xfrm>
          <a:prstGeom prst="rect">
            <a:avLst/>
          </a:prstGeom>
          <a:solidFill>
            <a:schemeClr val="bg1"/>
          </a:solidFill>
          <a:ln>
            <a:noFill/>
          </a:ln>
        </p:spPr>
        <p:style>
          <a:lnRef idx="0"/>
          <a:fillRef idx="0"/>
          <a:effectRef idx="0"/>
          <a:fontRef idx="minor"/>
        </p:style>
      </p:sp>
      <p:sp>
        <p:nvSpPr>
          <p:cNvPr id="184" name="CustomShape 10"/>
          <p:cNvSpPr/>
          <p:nvPr/>
        </p:nvSpPr>
        <p:spPr>
          <a:xfrm>
            <a:off x="4963320" y="2665080"/>
            <a:ext cx="378720" cy="188640"/>
          </a:xfrm>
          <a:prstGeom prst="rect">
            <a:avLst/>
          </a:prstGeom>
          <a:solidFill>
            <a:schemeClr val="bg1"/>
          </a:solidFill>
          <a:ln>
            <a:noFill/>
          </a:ln>
        </p:spPr>
        <p:style>
          <a:lnRef idx="0"/>
          <a:fillRef idx="0"/>
          <a:effectRef idx="0"/>
          <a:fontRef idx="minor"/>
        </p:style>
      </p:sp>
      <p:sp>
        <p:nvSpPr>
          <p:cNvPr id="185" name="CustomShape 11"/>
          <p:cNvSpPr/>
          <p:nvPr/>
        </p:nvSpPr>
        <p:spPr>
          <a:xfrm>
            <a:off x="4963320" y="2665080"/>
            <a:ext cx="378720" cy="188640"/>
          </a:xfrm>
          <a:prstGeom prst="rect">
            <a:avLst/>
          </a:prstGeom>
          <a:solidFill>
            <a:schemeClr val="bg1"/>
          </a:solidFill>
          <a:ln>
            <a:noFill/>
          </a:ln>
        </p:spPr>
        <p:style>
          <a:lnRef idx="0"/>
          <a:fillRef idx="0"/>
          <a:effectRef idx="0"/>
          <a:fontRef idx="minor"/>
        </p:style>
      </p:sp>
      <p:sp>
        <p:nvSpPr>
          <p:cNvPr id="186" name="CustomShape 12"/>
          <p:cNvSpPr/>
          <p:nvPr/>
        </p:nvSpPr>
        <p:spPr>
          <a:xfrm>
            <a:off x="4963320" y="2665080"/>
            <a:ext cx="378720" cy="188640"/>
          </a:xfrm>
          <a:prstGeom prst="rect">
            <a:avLst/>
          </a:prstGeom>
          <a:solidFill>
            <a:schemeClr val="bg1"/>
          </a:solidFill>
          <a:ln>
            <a:noFill/>
          </a:ln>
        </p:spPr>
        <p:style>
          <a:lnRef idx="0"/>
          <a:fillRef idx="0"/>
          <a:effectRef idx="0"/>
          <a:fontRef idx="minor"/>
        </p:style>
      </p:sp>
      <p:sp>
        <p:nvSpPr>
          <p:cNvPr id="187" name="CustomShape 13"/>
          <p:cNvSpPr/>
          <p:nvPr/>
        </p:nvSpPr>
        <p:spPr>
          <a:xfrm>
            <a:off x="4899600" y="2601720"/>
            <a:ext cx="507600" cy="422640"/>
          </a:xfrm>
          <a:custGeom>
            <a:avLst/>
            <a:gdLst/>
            <a:ahLst/>
            <a:rect l="l" t="t" r="r" b="b"/>
            <a:pathLst>
              <a:path w="144" h="120">
                <a:moveTo>
                  <a:pt x="132" y="0"/>
                </a:moveTo>
                <a:cubicBezTo>
                  <a:pt x="12" y="0"/>
                  <a:pt x="12" y="0"/>
                  <a:pt x="12" y="0"/>
                </a:cubicBezTo>
                <a:cubicBezTo>
                  <a:pt x="5" y="0"/>
                  <a:pt x="0" y="5"/>
                  <a:pt x="0" y="12"/>
                </a:cubicBezTo>
                <a:cubicBezTo>
                  <a:pt x="0" y="78"/>
                  <a:pt x="0" y="78"/>
                  <a:pt x="0" y="78"/>
                </a:cubicBezTo>
                <a:cubicBezTo>
                  <a:pt x="0" y="85"/>
                  <a:pt x="5" y="90"/>
                  <a:pt x="12" y="90"/>
                </a:cubicBezTo>
                <a:cubicBezTo>
                  <a:pt x="60" y="90"/>
                  <a:pt x="60" y="90"/>
                  <a:pt x="60" y="90"/>
                </a:cubicBezTo>
                <a:cubicBezTo>
                  <a:pt x="60" y="114"/>
                  <a:pt x="60" y="114"/>
                  <a:pt x="60" y="114"/>
                </a:cubicBezTo>
                <a:cubicBezTo>
                  <a:pt x="54" y="114"/>
                  <a:pt x="54" y="114"/>
                  <a:pt x="54" y="114"/>
                </a:cubicBezTo>
                <a:cubicBezTo>
                  <a:pt x="48" y="114"/>
                  <a:pt x="48" y="120"/>
                  <a:pt x="48" y="120"/>
                </a:cubicBezTo>
                <a:cubicBezTo>
                  <a:pt x="96" y="120"/>
                  <a:pt x="96" y="120"/>
                  <a:pt x="96" y="120"/>
                </a:cubicBezTo>
                <a:cubicBezTo>
                  <a:pt x="96" y="114"/>
                  <a:pt x="90" y="114"/>
                  <a:pt x="90" y="114"/>
                </a:cubicBezTo>
                <a:cubicBezTo>
                  <a:pt x="84" y="114"/>
                  <a:pt x="84" y="114"/>
                  <a:pt x="84" y="114"/>
                </a:cubicBezTo>
                <a:cubicBezTo>
                  <a:pt x="84" y="90"/>
                  <a:pt x="84" y="90"/>
                  <a:pt x="84" y="90"/>
                </a:cubicBezTo>
                <a:cubicBezTo>
                  <a:pt x="132" y="90"/>
                  <a:pt x="132" y="90"/>
                  <a:pt x="132" y="90"/>
                </a:cubicBezTo>
                <a:cubicBezTo>
                  <a:pt x="139" y="90"/>
                  <a:pt x="144" y="85"/>
                  <a:pt x="144" y="78"/>
                </a:cubicBezTo>
                <a:cubicBezTo>
                  <a:pt x="144" y="12"/>
                  <a:pt x="144" y="12"/>
                  <a:pt x="144" y="12"/>
                </a:cubicBezTo>
                <a:cubicBezTo>
                  <a:pt x="144" y="5"/>
                  <a:pt x="139" y="0"/>
                  <a:pt x="132" y="0"/>
                </a:cubicBezTo>
                <a:moveTo>
                  <a:pt x="132" y="78"/>
                </a:moveTo>
                <a:cubicBezTo>
                  <a:pt x="12" y="78"/>
                  <a:pt x="12" y="78"/>
                  <a:pt x="12" y="78"/>
                </a:cubicBezTo>
                <a:cubicBezTo>
                  <a:pt x="12" y="12"/>
                  <a:pt x="12" y="12"/>
                  <a:pt x="12" y="12"/>
                </a:cubicBezTo>
                <a:cubicBezTo>
                  <a:pt x="132" y="12"/>
                  <a:pt x="132" y="12"/>
                  <a:pt x="132" y="12"/>
                </a:cubicBezTo>
                <a:lnTo>
                  <a:pt x="132" y="78"/>
                </a:lnTo>
                <a:close/>
              </a:path>
            </a:pathLst>
          </a:custGeom>
          <a:solidFill>
            <a:schemeClr val="bg1"/>
          </a:solidFill>
          <a:ln>
            <a:noFill/>
          </a:ln>
        </p:spPr>
        <p:style>
          <a:lnRef idx="0"/>
          <a:fillRef idx="0"/>
          <a:effectRef idx="0"/>
          <a:fontRef idx="minor"/>
        </p:style>
      </p:sp>
      <p:sp>
        <p:nvSpPr>
          <p:cNvPr id="188" name="CustomShape 14"/>
          <p:cNvSpPr/>
          <p:nvPr/>
        </p:nvSpPr>
        <p:spPr>
          <a:xfrm>
            <a:off x="4899600" y="4295880"/>
            <a:ext cx="507600" cy="464040"/>
          </a:xfrm>
          <a:custGeom>
            <a:avLst/>
            <a:gdLst/>
            <a:ahLst/>
            <a:rect l="l" t="t" r="r" b="b"/>
            <a:pathLst>
              <a:path w="233" h="213">
                <a:moveTo>
                  <a:pt x="202" y="0"/>
                </a:moveTo>
                <a:lnTo>
                  <a:pt x="184" y="0"/>
                </a:lnTo>
                <a:lnTo>
                  <a:pt x="174" y="0"/>
                </a:lnTo>
                <a:lnTo>
                  <a:pt x="58" y="0"/>
                </a:lnTo>
                <a:lnTo>
                  <a:pt x="48" y="0"/>
                </a:lnTo>
                <a:lnTo>
                  <a:pt x="31" y="0"/>
                </a:lnTo>
                <a:lnTo>
                  <a:pt x="0" y="113"/>
                </a:lnTo>
                <a:lnTo>
                  <a:pt x="0" y="213"/>
                </a:lnTo>
                <a:lnTo>
                  <a:pt x="233" y="213"/>
                </a:lnTo>
                <a:lnTo>
                  <a:pt x="233" y="116"/>
                </a:lnTo>
                <a:lnTo>
                  <a:pt x="202" y="0"/>
                </a:lnTo>
                <a:close/>
                <a:moveTo>
                  <a:pt x="47" y="19"/>
                </a:moveTo>
                <a:lnTo>
                  <a:pt x="48" y="19"/>
                </a:lnTo>
                <a:lnTo>
                  <a:pt x="58" y="19"/>
                </a:lnTo>
                <a:lnTo>
                  <a:pt x="174" y="19"/>
                </a:lnTo>
                <a:lnTo>
                  <a:pt x="184" y="19"/>
                </a:lnTo>
                <a:lnTo>
                  <a:pt x="186" y="19"/>
                </a:lnTo>
                <a:lnTo>
                  <a:pt x="213" y="116"/>
                </a:lnTo>
                <a:lnTo>
                  <a:pt x="160" y="116"/>
                </a:lnTo>
                <a:lnTo>
                  <a:pt x="141" y="145"/>
                </a:lnTo>
                <a:lnTo>
                  <a:pt x="92" y="145"/>
                </a:lnTo>
                <a:lnTo>
                  <a:pt x="73" y="116"/>
                </a:lnTo>
                <a:lnTo>
                  <a:pt x="19" y="116"/>
                </a:lnTo>
                <a:lnTo>
                  <a:pt x="47" y="19"/>
                </a:lnTo>
                <a:close/>
              </a:path>
            </a:pathLst>
          </a:custGeom>
          <a:solidFill>
            <a:schemeClr val="bg1"/>
          </a:solidFill>
          <a:ln>
            <a:noFill/>
          </a:ln>
        </p:spPr>
        <p:style>
          <a:lnRef idx="0"/>
          <a:fillRef idx="0"/>
          <a:effectRef idx="0"/>
          <a:fontRef idx="minor"/>
        </p:style>
      </p:sp>
      <p:sp>
        <p:nvSpPr>
          <p:cNvPr id="189" name="CustomShape 15"/>
          <p:cNvSpPr/>
          <p:nvPr/>
        </p:nvSpPr>
        <p:spPr>
          <a:xfrm>
            <a:off x="3087000" y="4616280"/>
            <a:ext cx="301032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2400" spc="-1" strike="noStrike">
                <a:solidFill>
                  <a:srgbClr val="404040"/>
                </a:solidFill>
                <a:latin typeface="华文细黑"/>
                <a:ea typeface="华文细黑"/>
              </a:rPr>
              <a:t>__main__</a:t>
            </a:r>
            <a:endParaRPr b="0" lang="en-US" sz="2400" spc="-1" strike="noStrike">
              <a:latin typeface="Arial"/>
            </a:endParaRPr>
          </a:p>
        </p:txBody>
      </p:sp>
      <p:sp>
        <p:nvSpPr>
          <p:cNvPr id="190" name="CustomShape 16"/>
          <p:cNvSpPr/>
          <p:nvPr/>
        </p:nvSpPr>
        <p:spPr>
          <a:xfrm>
            <a:off x="5965200" y="2327040"/>
            <a:ext cx="3010320" cy="274680"/>
          </a:xfrm>
          <a:prstGeom prst="rect">
            <a:avLst/>
          </a:prstGeom>
          <a:noFill/>
          <a:ln>
            <a:noFill/>
          </a:ln>
        </p:spPr>
        <p:style>
          <a:lnRef idx="0"/>
          <a:fillRef idx="0"/>
          <a:effectRef idx="0"/>
          <a:fontRef idx="minor"/>
        </p:style>
        <p:txBody>
          <a:bodyPr lIns="90000" rIns="90000" tIns="45000" bIns="45000"/>
          <a:p>
            <a:pPr algn="r">
              <a:lnSpc>
                <a:spcPct val="150000"/>
              </a:lnSpc>
            </a:pPr>
            <a:r>
              <a:rPr b="0" lang="en-US" sz="2000" spc="-1" strike="noStrike">
                <a:solidFill>
                  <a:srgbClr val="404040"/>
                </a:solidFill>
                <a:latin typeface="华文细黑"/>
                <a:ea typeface="华文细黑"/>
              </a:rPr>
              <a:t>Model</a:t>
            </a:r>
            <a:endParaRPr b="0" lang="en-US" sz="2000" spc="-1" strike="noStrike">
              <a:latin typeface="Arial"/>
            </a:endParaRPr>
          </a:p>
        </p:txBody>
      </p:sp>
      <p:sp>
        <p:nvSpPr>
          <p:cNvPr id="191" name="CustomShape 17"/>
          <p:cNvSpPr/>
          <p:nvPr/>
        </p:nvSpPr>
        <p:spPr>
          <a:xfrm>
            <a:off x="3647520" y="2175120"/>
            <a:ext cx="3010320" cy="274680"/>
          </a:xfrm>
          <a:prstGeom prst="rect">
            <a:avLst/>
          </a:prstGeom>
          <a:noFill/>
          <a:ln>
            <a:noFill/>
          </a:ln>
        </p:spPr>
        <p:style>
          <a:lnRef idx="0"/>
          <a:fillRef idx="0"/>
          <a:effectRef idx="0"/>
          <a:fontRef idx="minor"/>
        </p:style>
        <p:txBody>
          <a:bodyPr lIns="90000" rIns="90000" tIns="45000" bIns="45000"/>
          <a:p>
            <a:pPr>
              <a:lnSpc>
                <a:spcPct val="150000"/>
              </a:lnSpc>
            </a:pPr>
            <a:r>
              <a:rPr b="0" lang="en-US" sz="2400" spc="-1" strike="noStrike">
                <a:solidFill>
                  <a:srgbClr val="404040"/>
                </a:solidFill>
                <a:latin typeface="华文细黑"/>
                <a:ea typeface="华文细黑"/>
              </a:rPr>
              <a:t>View</a:t>
            </a:r>
            <a:endParaRPr b="0" lang="en-US" sz="2400" spc="-1" strike="noStrike">
              <a:latin typeface="Arial"/>
            </a:endParaRPr>
          </a:p>
        </p:txBody>
      </p:sp>
      <p:sp>
        <p:nvSpPr>
          <p:cNvPr id="192" name="CustomShape 18"/>
          <p:cNvSpPr/>
          <p:nvPr/>
        </p:nvSpPr>
        <p:spPr>
          <a:xfrm>
            <a:off x="6734520" y="4397760"/>
            <a:ext cx="3010320" cy="274680"/>
          </a:xfrm>
          <a:prstGeom prst="rect">
            <a:avLst/>
          </a:prstGeom>
          <a:noFill/>
          <a:ln>
            <a:noFill/>
          </a:ln>
        </p:spPr>
        <p:style>
          <a:lnRef idx="0"/>
          <a:fillRef idx="0"/>
          <a:effectRef idx="0"/>
          <a:fontRef idx="minor"/>
        </p:style>
        <p:txBody>
          <a:bodyPr lIns="90000" rIns="90000" tIns="45000" bIns="45000"/>
          <a:p>
            <a:pPr algn="r">
              <a:lnSpc>
                <a:spcPct val="150000"/>
              </a:lnSpc>
            </a:pPr>
            <a:r>
              <a:rPr b="0" lang="en-US" sz="2400" spc="-1" strike="noStrike">
                <a:solidFill>
                  <a:srgbClr val="404040"/>
                </a:solidFill>
                <a:latin typeface="华文细黑"/>
                <a:ea typeface="华文细黑"/>
              </a:rPr>
              <a:t>Controller</a:t>
            </a:r>
            <a:endParaRPr b="0" lang="en-US" sz="2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0582a"/>
      </a:accent1>
      <a:accent2>
        <a:srgbClr val="369646"/>
      </a:accent2>
      <a:accent3>
        <a:srgbClr val="20582a"/>
      </a:accent3>
      <a:accent4>
        <a:srgbClr val="369646"/>
      </a:accent4>
      <a:accent5>
        <a:srgbClr val="20582a"/>
      </a:accent5>
      <a:accent6>
        <a:srgbClr val="369646"/>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20582a"/>
      </a:accent1>
      <a:accent2>
        <a:srgbClr val="369646"/>
      </a:accent2>
      <a:accent3>
        <a:srgbClr val="20582a"/>
      </a:accent3>
      <a:accent4>
        <a:srgbClr val="369646"/>
      </a:accent4>
      <a:accent5>
        <a:srgbClr val="20582a"/>
      </a:accent5>
      <a:accent6>
        <a:srgbClr val="369646"/>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TotalTime>
  <Application>LibreOffice/6.0.7.3$Linux_X86_64 LibreOffice_project/00m0$Build-3</Application>
  <Words>6421</Words>
  <Paragraphs>356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2019-07-19T18:37:11Z</dcterms:created>
  <dc:creator>吴贤</dc:creator>
  <dc:description/>
  <dc:language>zh-CN</dc:language>
  <cp:lastModifiedBy/>
  <dcterms:modified xsi:type="dcterms:W3CDTF">2019-07-20T11:08:59Z</dcterms:modified>
  <cp:revision>57</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2052-0.0.0.0</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宽屏</vt:lpwstr>
  </property>
  <property fmtid="{D5CDD505-2E9C-101B-9397-08002B2CF9AE}" pid="10" name="ScaleCrop">
    <vt:bool>0</vt:bool>
  </property>
  <property fmtid="{D5CDD505-2E9C-101B-9397-08002B2CF9AE}" pid="11" name="ShareDoc">
    <vt:bool>0</vt:bool>
  </property>
  <property fmtid="{D5CDD505-2E9C-101B-9397-08002B2CF9AE}" pid="12" name="Slides">
    <vt:i4>24</vt:i4>
  </property>
</Properties>
</file>